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645" r:id="rId2"/>
    <p:sldId id="646" r:id="rId3"/>
    <p:sldId id="647" r:id="rId4"/>
    <p:sldId id="648" r:id="rId5"/>
    <p:sldId id="649" r:id="rId6"/>
    <p:sldId id="650" r:id="rId7"/>
    <p:sldId id="651" r:id="rId8"/>
    <p:sldId id="652" r:id="rId9"/>
    <p:sldId id="653" r:id="rId10"/>
    <p:sldId id="654" r:id="rId11"/>
    <p:sldId id="655" r:id="rId12"/>
    <p:sldId id="656" r:id="rId13"/>
    <p:sldId id="657" r:id="rId14"/>
    <p:sldId id="658" r:id="rId15"/>
    <p:sldId id="659" r:id="rId16"/>
    <p:sldId id="660" r:id="rId17"/>
    <p:sldId id="661" r:id="rId18"/>
    <p:sldId id="662" r:id="rId19"/>
    <p:sldId id="663" r:id="rId20"/>
    <p:sldId id="664" r:id="rId21"/>
    <p:sldId id="665" r:id="rId22"/>
    <p:sldId id="666" r:id="rId23"/>
    <p:sldId id="667" r:id="rId24"/>
    <p:sldId id="668" r:id="rId25"/>
    <p:sldId id="669" r:id="rId26"/>
    <p:sldId id="670" r:id="rId27"/>
    <p:sldId id="671" r:id="rId28"/>
    <p:sldId id="672" r:id="rId29"/>
    <p:sldId id="673" r:id="rId3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E4C54"/>
    <a:srgbClr val="CCCCCC"/>
    <a:srgbClr val="CC0000"/>
    <a:srgbClr val="2DC6E6"/>
    <a:srgbClr val="FF99FF"/>
    <a:srgbClr val="FE4B52"/>
    <a:srgbClr val="FFFFFF"/>
    <a:srgbClr val="B4A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91360" autoAdjust="0"/>
  </p:normalViewPr>
  <p:slideViewPr>
    <p:cSldViewPr>
      <p:cViewPr>
        <p:scale>
          <a:sx n="86" d="100"/>
          <a:sy n="86" d="100"/>
        </p:scale>
        <p:origin x="760" y="152"/>
      </p:cViewPr>
      <p:guideLst>
        <p:guide orient="horz" pos="2160"/>
        <p:guide pos="2880"/>
      </p:guideLst>
    </p:cSldViewPr>
  </p:slideViewPr>
  <p:outlineViewPr>
    <p:cViewPr>
      <p:scale>
        <a:sx n="33" d="100"/>
        <a:sy n="33" d="100"/>
      </p:scale>
      <p:origin x="0" y="-1296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CA654E-EBD9-4CE9-AAD0-9BCA047E2E1D}" type="datetimeFigureOut">
              <a:rPr lang="ko-KR" altLang="en-US" smtClean="0"/>
              <a:pPr/>
              <a:t>2016. 6. 23.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7970E3-E969-4B5B-B387-9B817F0C226C}" type="slidenum">
              <a:rPr lang="ko-KR" altLang="en-US" smtClean="0"/>
              <a:pPr/>
              <a:t>‹#›</a:t>
            </a:fld>
            <a:endParaRPr lang="ko-KR" altLang="en-US"/>
          </a:p>
        </p:txBody>
      </p:sp>
    </p:spTree>
    <p:extLst>
      <p:ext uri="{BB962C8B-B14F-4D97-AF65-F5344CB8AC3E}">
        <p14:creationId xmlns:p14="http://schemas.microsoft.com/office/powerpoint/2010/main" val="9389948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251520" y="1196752"/>
            <a:ext cx="7772400" cy="1470025"/>
          </a:xfrm>
        </p:spPr>
        <p:txBody>
          <a:bodyPr>
            <a:noAutofit/>
          </a:bodyPr>
          <a:lstStyle>
            <a:lvl1pPr algn="l">
              <a:defRPr sz="8000" b="1">
                <a:solidFill>
                  <a:schemeClr val="tx1">
                    <a:lumMod val="65000"/>
                    <a:lumOff val="35000"/>
                  </a:schemeClr>
                </a:solidFill>
                <a:latin typeface="Meiryo UI" pitchFamily="34" charset="-128"/>
                <a:ea typeface="휴먼둥근헤드라인" pitchFamily="18" charset="-127"/>
                <a:cs typeface="Meiryo UI" pitchFamily="34" charset="-128"/>
              </a:defRPr>
            </a:lvl1pPr>
          </a:lstStyle>
          <a:p>
            <a:r>
              <a:rPr lang="ko-KR" altLang="en-US" dirty="0" smtClean="0"/>
              <a:t>마스터 제목 스타일 편집</a:t>
            </a:r>
            <a:endParaRPr lang="ko-KR" altLang="en-US" dirty="0"/>
          </a:p>
        </p:txBody>
      </p:sp>
      <p:sp>
        <p:nvSpPr>
          <p:cNvPr id="20" name="날짜 개체 틀 3"/>
          <p:cNvSpPr>
            <a:spLocks noGrp="1"/>
          </p:cNvSpPr>
          <p:nvPr>
            <p:ph type="dt" sz="half" idx="10"/>
          </p:nvPr>
        </p:nvSpPr>
        <p:spPr>
          <a:xfrm>
            <a:off x="305026" y="2636912"/>
            <a:ext cx="3600400" cy="365125"/>
          </a:xfrm>
        </p:spPr>
        <p:txBody>
          <a:bodyPr/>
          <a:lstStyle>
            <a:lvl1pPr algn="l">
              <a:defRPr sz="1600">
                <a:solidFill>
                  <a:schemeClr val="tx1">
                    <a:lumMod val="65000"/>
                    <a:lumOff val="35000"/>
                  </a:schemeClr>
                </a:solidFill>
                <a:latin typeface="Meiryo UI" pitchFamily="34" charset="-128"/>
                <a:cs typeface="Meiryo UI" pitchFamily="34" charset="-128"/>
              </a:defRPr>
            </a:lvl1pPr>
          </a:lstStyle>
          <a:p>
            <a:fld id="{FCE1694F-A783-43DF-9CCB-25F1A03CBC4F}" type="datetime2">
              <a:rPr lang="en-US" altLang="ko-KR" smtClean="0">
                <a:ea typeface="Meiryo UI" pitchFamily="34" charset="-128"/>
              </a:rPr>
              <a:pPr/>
              <a:t>Thursday, June 23, 2016</a:t>
            </a:fld>
            <a:endParaRPr lang="ko-KR" altLang="en-US" dirty="0"/>
          </a:p>
        </p:txBody>
      </p:sp>
    </p:spTree>
  </p:cSld>
  <p:clrMapOvr>
    <a:masterClrMapping/>
  </p:clrMapOvr>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3A0F7CB-10CC-4FA0-AAB7-60557755851D}" type="datetime1">
              <a:rPr lang="ko-KR" altLang="en-US" smtClean="0"/>
              <a:pPr/>
              <a:t>2016. 6. 23.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072E3B2-398D-43A2-9FF0-A5DC47D85F0F}" type="datetime1">
              <a:rPr lang="ko-KR" altLang="en-US" smtClean="0"/>
              <a:pPr/>
              <a:t>2016. 6. 23.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p:nvPr>
        </p:nvSpPr>
        <p:spPr>
          <a:xfrm>
            <a:off x="323528" y="1118784"/>
            <a:ext cx="8496944"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mn-lt"/>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mn-lt"/>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mn-lt"/>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mn-lt"/>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mn-lt"/>
                <a:cs typeface="Meiryo UI" pitchFamily="34" charset="-128"/>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제목 7"/>
          <p:cNvSpPr>
            <a:spLocks noGrp="1"/>
          </p:cNvSpPr>
          <p:nvPr>
            <p:ph type="title" hasCustomPrompt="1"/>
          </p:nvPr>
        </p:nvSpPr>
        <p:spPr>
          <a:xfrm>
            <a:off x="295200" y="254688"/>
            <a:ext cx="8575200" cy="654032"/>
          </a:xfrm>
        </p:spPr>
        <p:txBody>
          <a:bodyPr>
            <a:noAutofit/>
          </a:bodyPr>
          <a:lstStyle>
            <a:lvl1pPr algn="l">
              <a:defRPr sz="4000" b="1">
                <a:solidFill>
                  <a:schemeClr val="tx1">
                    <a:lumMod val="85000"/>
                    <a:lumOff val="15000"/>
                  </a:schemeClr>
                </a:solidFill>
                <a:latin typeface="+mn-lt"/>
                <a:cs typeface="Meiryo UI" pitchFamily="34" charset="-128"/>
              </a:defRPr>
            </a:lvl1pPr>
          </a:lstStyle>
          <a:p>
            <a:r>
              <a:rPr lang="en-US" altLang="ko-KR" dirty="0" smtClean="0"/>
              <a:t>Title</a:t>
            </a:r>
            <a:endParaRPr lang="ko-KR" altLang="en-US" dirty="0"/>
          </a:p>
        </p:txBody>
      </p:sp>
      <p:sp>
        <p:nvSpPr>
          <p:cNvPr id="11" name="슬라이드 번호 개체 틀 10"/>
          <p:cNvSpPr>
            <a:spLocks noGrp="1"/>
          </p:cNvSpPr>
          <p:nvPr>
            <p:ph type="sldNum" sz="quarter" idx="12"/>
          </p:nvPr>
        </p:nvSpPr>
        <p:spPr>
          <a:xfrm>
            <a:off x="3505200" y="6453336"/>
            <a:ext cx="2133600" cy="365125"/>
          </a:xfrm>
        </p:spPr>
        <p:txBody>
          <a:bodyPr/>
          <a:lstStyle>
            <a:lvl1pPr algn="ctr">
              <a:defRPr sz="1000">
                <a:solidFill>
                  <a:schemeClr val="tx1"/>
                </a:solidFill>
              </a:defRPr>
            </a:lvl1p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구역 머리글">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251520" y="4353123"/>
            <a:ext cx="8640960" cy="1362075"/>
          </a:xfrm>
        </p:spPr>
        <p:txBody>
          <a:bodyPr anchor="t"/>
          <a:lstStyle>
            <a:lvl1pPr algn="l">
              <a:defRPr sz="4000" b="1" cap="all">
                <a:solidFill>
                  <a:schemeClr val="tx1">
                    <a:lumMod val="65000"/>
                    <a:lumOff val="35000"/>
                  </a:schemeClr>
                </a:solidFill>
                <a:latin typeface="휴먼둥근헤드라인" pitchFamily="18" charset="-127"/>
                <a:ea typeface="휴먼둥근헤드라인" pitchFamily="18" charset="-127"/>
              </a:defRPr>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251520" y="2852936"/>
            <a:ext cx="86409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4" name="날짜 개체 틀 3"/>
          <p:cNvSpPr>
            <a:spLocks noGrp="1"/>
          </p:cNvSpPr>
          <p:nvPr>
            <p:ph type="dt" sz="half" idx="10"/>
          </p:nvPr>
        </p:nvSpPr>
        <p:spPr/>
        <p:txBody>
          <a:bodyPr/>
          <a:lstStyle/>
          <a:p>
            <a:fld id="{DAC76C8D-0C64-468D-9E07-BA112BE10A5A}" type="datetime1">
              <a:rPr lang="ko-KR" altLang="en-US" smtClean="0"/>
              <a:pPr/>
              <a:t>2016. 6. 23.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extLst>
      <p:ext uri="{BB962C8B-B14F-4D97-AF65-F5344CB8AC3E}">
        <p14:creationId xmlns:p14="http://schemas.microsoft.com/office/powerpoint/2010/main" val="315104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BCA1450-90AE-4591-9DA4-2F2C0E29B421}" type="datetime1">
              <a:rPr lang="ko-KR" altLang="en-US" smtClean="0"/>
              <a:pPr/>
              <a:t>2016. 6. 23.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170F9C2-910D-48E9-A1D4-06EE9E8CCF11}" type="datetime1">
              <a:rPr lang="ko-KR" altLang="en-US" smtClean="0"/>
              <a:pPr/>
              <a:t>2016. 6. 23.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67544" y="620688"/>
            <a:ext cx="8229600" cy="1084982"/>
          </a:xfrm>
        </p:spPr>
        <p:txBody>
          <a:bodyPr>
            <a:normAutofit/>
          </a:bodyPr>
          <a:lstStyle>
            <a:lvl1pPr>
              <a:defRPr sz="4800" b="1">
                <a:latin typeface="Garamond" panose="02020404030301010803" pitchFamily="18" charset="0"/>
              </a:defRPr>
            </a:lvl1pPr>
          </a:lstStyle>
          <a:p>
            <a:r>
              <a:rPr lang="en-US" altLang="ko-KR" dirty="0" smtClean="0"/>
              <a:t>Contents</a:t>
            </a:r>
            <a:endParaRPr lang="ko-KR" altLang="en-US" dirty="0"/>
          </a:p>
        </p:txBody>
      </p:sp>
      <p:sp>
        <p:nvSpPr>
          <p:cNvPr id="7" name="내용 개체 틀 2"/>
          <p:cNvSpPr>
            <a:spLocks noGrp="1"/>
          </p:cNvSpPr>
          <p:nvPr>
            <p:ph idx="1" hasCustomPrompt="1"/>
          </p:nvPr>
        </p:nvSpPr>
        <p:spPr>
          <a:xfrm>
            <a:off x="971600" y="1988840"/>
            <a:ext cx="7200800" cy="4392488"/>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Garamond" panose="02020404030301010803" pitchFamily="18" charset="0"/>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Garamond" panose="02020404030301010803" pitchFamily="18" charset="0"/>
                <a:cs typeface="Meiryo UI" pitchFamily="34" charset="-128"/>
              </a:defRPr>
            </a:lvl2pPr>
            <a:lvl3pPr marL="1143000" indent="-228600">
              <a:buClr>
                <a:schemeClr val="tx1"/>
              </a:buClr>
              <a:buFont typeface="Arial" panose="020B0604020202020204" pitchFamily="34" charset="0"/>
              <a:buChar char="•"/>
              <a:defRPr sz="1800" baseline="0">
                <a:solidFill>
                  <a:schemeClr val="tx1"/>
                </a:solidFill>
                <a:latin typeface="Garamond" panose="02020404030301010803" pitchFamily="18" charset="0"/>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5pPr>
          </a:lstStyle>
          <a:p>
            <a:pPr lvl="0"/>
            <a:r>
              <a:rPr lang="en-US" altLang="ko-KR" dirty="0" smtClean="0"/>
              <a:t>First stage</a:t>
            </a:r>
            <a:endParaRPr lang="ko-KR" altLang="en-US" dirty="0" smtClean="0"/>
          </a:p>
          <a:p>
            <a:pPr lvl="1"/>
            <a:r>
              <a:rPr lang="en-US" altLang="ko-KR" dirty="0" smtClean="0"/>
              <a:t>Second stage</a:t>
            </a:r>
            <a:endParaRPr lang="ko-KR" altLang="en-US" dirty="0" smtClean="0"/>
          </a:p>
          <a:p>
            <a:pPr lvl="2"/>
            <a:r>
              <a:rPr lang="en-US" altLang="ko-KR" dirty="0" smtClean="0"/>
              <a:t>Third stage</a:t>
            </a:r>
            <a:endParaRPr lang="ko-KR" altLang="en-US" dirty="0" smtClean="0"/>
          </a:p>
          <a:p>
            <a:pPr lvl="3"/>
            <a:r>
              <a:rPr lang="ko-KR" altLang="en-US" dirty="0" smtClean="0"/>
              <a:t>넷째 수준</a:t>
            </a:r>
          </a:p>
          <a:p>
            <a:pPr lvl="4"/>
            <a:r>
              <a:rPr lang="ko-KR" altLang="en-US" dirty="0" smtClean="0"/>
              <a:t>다섯째 수준</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A2BF0E3-3B49-48EE-8E65-6F6B7B05A3E6}" type="datetime1">
              <a:rPr lang="ko-KR" altLang="en-US" smtClean="0"/>
              <a:pPr/>
              <a:t>2016. 6. 23.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56EDD30-A8D5-4E8F-A388-D7F8914E7797}" type="datetime1">
              <a:rPr lang="ko-KR" altLang="en-US" smtClean="0"/>
              <a:pPr/>
              <a:t>2016. 6. 23.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A001FBA-5EDF-4611-9FD5-552C72983771}" type="datetime1">
              <a:rPr lang="ko-KR" altLang="en-US" smtClean="0"/>
              <a:pPr/>
              <a:t>2016. 6. 23.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D4C6-1DC2-4462-9A2C-36CF4FD257E7}" type="datetime1">
              <a:rPr lang="ko-KR" altLang="en-US" smtClean="0"/>
              <a:pPr/>
              <a:t>2016. 6. 23.</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1D5AE-3018-49FC-B3E0-A1E0E956746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25"/>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a:t>Semantic Segmentation</a:t>
            </a:r>
            <a:endParaRPr lang="en-US" altLang="ko-KR" sz="4800" dirty="0" smtClean="0"/>
          </a:p>
        </p:txBody>
      </p:sp>
      <p:sp>
        <p:nvSpPr>
          <p:cNvPr id="4" name="TextBox 3"/>
          <p:cNvSpPr txBox="1"/>
          <p:nvPr/>
        </p:nvSpPr>
        <p:spPr>
          <a:xfrm>
            <a:off x="5749417" y="6488668"/>
            <a:ext cx="3392788" cy="369332"/>
          </a:xfrm>
          <a:prstGeom prst="rect">
            <a:avLst/>
          </a:prstGeom>
          <a:noFill/>
        </p:spPr>
        <p:txBody>
          <a:bodyPr wrap="none" rtlCol="0">
            <a:spAutoFit/>
          </a:bodyPr>
          <a:lstStyle/>
          <a:p>
            <a:r>
              <a:rPr kumimoji="1" lang="en-US" altLang="ko-KR" dirty="0" smtClean="0">
                <a:latin typeface="+mn-ea"/>
              </a:rPr>
              <a:t>Based on </a:t>
            </a:r>
            <a:r>
              <a:rPr lang="en-US" altLang="ko-KR" dirty="0" err="1">
                <a:solidFill>
                  <a:sysClr val="windowText" lastClr="000000">
                    <a:tint val="75000"/>
                  </a:sysClr>
                </a:solidFill>
                <a:latin typeface="Calibri"/>
                <a:ea typeface="맑은 고딕"/>
                <a:cs typeface="DejaVu Sans"/>
              </a:rPr>
              <a:t>Hyeonwoo</a:t>
            </a:r>
            <a:r>
              <a:rPr lang="en-US" altLang="ko-KR" dirty="0">
                <a:solidFill>
                  <a:sysClr val="windowText" lastClr="000000">
                    <a:tint val="75000"/>
                  </a:sysClr>
                </a:solidFill>
                <a:latin typeface="Calibri"/>
                <a:ea typeface="맑은 고딕"/>
                <a:cs typeface="DejaVu Sans"/>
              </a:rPr>
              <a:t> </a:t>
            </a:r>
            <a:r>
              <a:rPr lang="en-US" altLang="ko-KR" dirty="0" smtClean="0">
                <a:solidFill>
                  <a:sysClr val="windowText" lastClr="000000">
                    <a:tint val="75000"/>
                  </a:sysClr>
                </a:solidFill>
                <a:latin typeface="Calibri"/>
                <a:ea typeface="맑은 고딕"/>
                <a:cs typeface="DejaVu Sans"/>
              </a:rPr>
              <a:t>Noh’s slide</a:t>
            </a:r>
            <a:r>
              <a:rPr kumimoji="1" lang="en-US" altLang="ko-KR" dirty="0" smtClean="0">
                <a:latin typeface="+mn-ea"/>
              </a:rPr>
              <a:t> </a:t>
            </a:r>
            <a:endParaRPr kumimoji="1" lang="ko-KR" altLang="en-US" dirty="0" smtClean="0">
              <a:latin typeface="+mn-ea"/>
            </a:endParaRPr>
          </a:p>
        </p:txBody>
      </p:sp>
    </p:spTree>
    <p:extLst>
      <p:ext uri="{BB962C8B-B14F-4D97-AF65-F5344CB8AC3E}">
        <p14:creationId xmlns:p14="http://schemas.microsoft.com/office/powerpoint/2010/main" val="311822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cs typeface="DejaVu Sans"/>
              </a:rPr>
              <a:t>How to Obtain Higher Resolution Output</a:t>
            </a:r>
            <a:endParaRPr kumimoji="1"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44000" cy="384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017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457200" y="274638"/>
            <a:ext cx="8229600" cy="1143000"/>
          </a:xfrm>
        </p:spPr>
        <p:txBody>
          <a:bodyPr>
            <a:normAutofit/>
          </a:bodyPr>
          <a:lstStyle/>
          <a:p>
            <a:r>
              <a:rPr lang="en-US" altLang="ko-KR" sz="3300" dirty="0">
                <a:solidFill>
                  <a:prstClr val="black"/>
                </a:solidFill>
                <a:latin typeface="Calibri"/>
                <a:cs typeface="DejaVu Sans"/>
              </a:rPr>
              <a:t>How to Obtain Higher Resolution Output</a:t>
            </a:r>
            <a:endParaRPr kumimoji="1"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28" y="1385802"/>
            <a:ext cx="7957392" cy="504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4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Limitations</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3" name="내용 개체 틀 2"/>
          <p:cNvSpPr txBox="1">
            <a:spLocks/>
          </p:cNvSpPr>
          <p:nvPr/>
        </p:nvSpPr>
        <p:spPr>
          <a:xfrm>
            <a:off x="457200" y="141277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Coarse output score maps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Skip architecture generate noisy predictions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Fixed receptive field size (cause label confusion)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260" b="22191"/>
          <a:stretch/>
        </p:blipFill>
        <p:spPr bwMode="auto">
          <a:xfrm>
            <a:off x="755732" y="2357695"/>
            <a:ext cx="7466401" cy="117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그룹 14"/>
          <p:cNvGrpSpPr/>
          <p:nvPr/>
        </p:nvGrpSpPr>
        <p:grpSpPr>
          <a:xfrm>
            <a:off x="755731" y="4124445"/>
            <a:ext cx="7466401" cy="1717009"/>
            <a:chOff x="-1039672" y="5192903"/>
            <a:chExt cx="16057000" cy="3859571"/>
          </a:xfrm>
        </p:grpSpPr>
        <p:pic>
          <p:nvPicPr>
            <p:cNvPr id="16" name="Picture 14" descr="http://falcon.postech.ac.kr/result/JPEGImages/2007_00196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437" b="5522"/>
            <a:stretch/>
          </p:blipFill>
          <p:spPr bwMode="auto">
            <a:xfrm>
              <a:off x="-1039672" y="5192903"/>
              <a:ext cx="3133725" cy="3859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falcon.postech.ac.kr/result/SegmentationClass/2007_00196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36" b="5935"/>
            <a:stretch/>
          </p:blipFill>
          <p:spPr bwMode="auto">
            <a:xfrm>
              <a:off x="2170253" y="5192903"/>
              <a:ext cx="3133725" cy="38399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falcon.postech.ac.kr/result/fcn32/2007_00196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438" b="5935"/>
            <a:stretch/>
          </p:blipFill>
          <p:spPr bwMode="auto">
            <a:xfrm>
              <a:off x="5421967" y="5192903"/>
              <a:ext cx="3133725" cy="38399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http://falcon.postech.ac.kr/result/fcn16/2007_001960.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438" b="6347"/>
            <a:stretch/>
          </p:blipFill>
          <p:spPr bwMode="auto">
            <a:xfrm>
              <a:off x="8673678" y="5192903"/>
              <a:ext cx="3133725" cy="38202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http://falcon.postech.ac.kr/result/fcn8/2007_001960.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38" b="6759"/>
            <a:stretch/>
          </p:blipFill>
          <p:spPr bwMode="auto">
            <a:xfrm>
              <a:off x="11883603" y="5192903"/>
              <a:ext cx="3133725" cy="38006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62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31"/>
            <a:ext cx="7772400" cy="1470025"/>
          </a:xfrm>
          <a:prstGeom prst="rect">
            <a:avLst/>
          </a:prstGeom>
        </p:spPr>
        <p:txBody>
          <a:bodyPr vert="horz" lIns="91440" tIns="45720" rIns="91440" bIns="45720" rtlCol="0" anchor="ctr">
            <a:normAutofit fontScale="97500" lnSpcReduction="10000"/>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Semantic Image Segmentation with Deep Convolutional Nets and Fully Connected CRFs [</a:t>
            </a:r>
            <a:r>
              <a:rPr kumimoji="0" lang="en-US" altLang="ko-KR" sz="33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Deeplab</a:t>
            </a: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-CRF]</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부제목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685783" rtl="0" eaLnBrk="1" latinLnBrk="1"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1pPr>
            <a:lvl2pPr marL="342891" indent="0" algn="ctr" defTabSz="685783" rtl="0" eaLnBrk="1" latinLnBrk="1"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2pPr>
            <a:lvl3pPr marL="685783" indent="0" algn="ctr" defTabSz="685783" rtl="0" eaLnBrk="1" latinLnBrk="1"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3pPr>
            <a:lvl4pPr marL="1028674"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4pPr>
            <a:lvl5pPr marL="1371566"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5pPr>
            <a:lvl6pPr marL="1714457"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6pPr>
            <a:lvl7pPr marL="2057349"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7pPr>
            <a:lvl8pPr marL="2400240"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8pPr>
            <a:lvl9pPr marL="2743131"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9pPr>
          </a:lstStyle>
          <a:p>
            <a:pPr marL="0" marR="0" lvl="0" indent="0" algn="ctr" defTabSz="685783" rtl="0" eaLnBrk="1" fontAlgn="auto" latinLnBrk="1" hangingPunct="1">
              <a:lnSpc>
                <a:spcPct val="100000"/>
              </a:lnSpc>
              <a:spcBef>
                <a:spcPct val="20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smtClean="0">
                <a:ln>
                  <a:noFill/>
                </a:ln>
                <a:solidFill>
                  <a:sysClr val="windowText" lastClr="000000">
                    <a:tint val="75000"/>
                  </a:sysClr>
                </a:solidFill>
                <a:effectLst/>
                <a:uLnTx/>
                <a:uFillTx/>
                <a:latin typeface="Calibri"/>
                <a:ea typeface="맑은 고딕"/>
                <a:cs typeface="DejaVu Sans"/>
              </a:rPr>
              <a:t>L.-C. Chen, G. Papandreou, I. Kokkinos, K. Murphy, and A. L. Yuille. Semantic image segmentation with deep convolutional nets and fully connected CRFs. In ICLR, 2015</a:t>
            </a:r>
            <a:endParaRPr kumimoji="0" lang="ko-KR" altLang="en-US" sz="2400" b="0" i="0" u="none" strike="noStrike" kern="1200" cap="none" spc="0" normalizeH="0" baseline="0" noProof="0" dirty="0">
              <a:ln>
                <a:noFill/>
              </a:ln>
              <a:solidFill>
                <a:sysClr val="windowText" lastClr="000000">
                  <a:tint val="75000"/>
                </a:sysClr>
              </a:solidFill>
              <a:effectLst/>
              <a:uLnTx/>
              <a:uFillTx/>
              <a:latin typeface="Calibri"/>
              <a:ea typeface="맑은 고딕"/>
              <a:cs typeface="DejaVu Sans"/>
            </a:endParaRPr>
          </a:p>
        </p:txBody>
      </p:sp>
    </p:spTree>
    <p:extLst>
      <p:ext uri="{BB962C8B-B14F-4D97-AF65-F5344CB8AC3E}">
        <p14:creationId xmlns:p14="http://schemas.microsoft.com/office/powerpoint/2010/main" val="2051824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7"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Better than FCN in two aspects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Produce denser output prediction using “Hole Algorithm”</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CRF based post processing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Note: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this algorithm doesn’t use  skip architecture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Simply upscale output score map without deconvolution layer</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8" name="그림 7"/>
          <p:cNvPicPr>
            <a:picLocks noChangeAspect="1"/>
          </p:cNvPicPr>
          <p:nvPr/>
        </p:nvPicPr>
        <p:blipFill>
          <a:blip r:embed="rId2"/>
          <a:stretch>
            <a:fillRect/>
          </a:stretch>
        </p:blipFill>
        <p:spPr>
          <a:xfrm>
            <a:off x="1059084" y="2798601"/>
            <a:ext cx="6510759" cy="1831993"/>
          </a:xfrm>
          <a:prstGeom prst="rect">
            <a:avLst/>
          </a:prstGeom>
        </p:spPr>
      </p:pic>
    </p:spTree>
    <p:extLst>
      <p:ext uri="{BB962C8B-B14F-4D97-AF65-F5344CB8AC3E}">
        <p14:creationId xmlns:p14="http://schemas.microsoft.com/office/powerpoint/2010/main" val="71875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dissolve">
                                      <p:cBhvr>
                                        <p:cTn id="23" dur="500"/>
                                        <p:tgtEl>
                                          <p:spTgt spid="7">
                                            <p:txEl>
                                              <p:pRg st="8" end="8"/>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dissolve">
                                      <p:cBhvr>
                                        <p:cTn id="26" dur="500"/>
                                        <p:tgtEl>
                                          <p:spTgt spid="7">
                                            <p:txEl>
                                              <p:pRg st="9" end="9"/>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dissolve">
                                      <p:cBhvr>
                                        <p:cTn id="2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lvl="0"/>
            <a:r>
              <a:rPr lang="en-US" altLang="ko-KR" dirty="0" smtClean="0">
                <a:solidFill>
                  <a:sysClr val="windowText" lastClr="000000"/>
                </a:solidFill>
                <a:latin typeface="Calibri"/>
                <a:cs typeface="DejaVu Sans"/>
              </a:rPr>
              <a:t>Conditional Random Field</a:t>
            </a:r>
            <a:endParaRPr lang="ko-KR" altLang="en-US" dirty="0"/>
          </a:p>
        </p:txBody>
      </p:sp>
      <p:sp>
        <p:nvSpPr>
          <p:cNvPr id="3" name="타원 2"/>
          <p:cNvSpPr/>
          <p:nvPr/>
        </p:nvSpPr>
        <p:spPr>
          <a:xfrm>
            <a:off x="1041193"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5" name="타원 4"/>
          <p:cNvSpPr/>
          <p:nvPr/>
        </p:nvSpPr>
        <p:spPr>
          <a:xfrm>
            <a:off x="2322935"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6" name="타원 5"/>
          <p:cNvSpPr/>
          <p:nvPr/>
        </p:nvSpPr>
        <p:spPr>
          <a:xfrm>
            <a:off x="3604677"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7" name="타원 6"/>
          <p:cNvSpPr/>
          <p:nvPr/>
        </p:nvSpPr>
        <p:spPr>
          <a:xfrm>
            <a:off x="4886419"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8" name="타원 7"/>
          <p:cNvSpPr/>
          <p:nvPr/>
        </p:nvSpPr>
        <p:spPr>
          <a:xfrm>
            <a:off x="6168161"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9" name="타원 8"/>
          <p:cNvSpPr/>
          <p:nvPr/>
        </p:nvSpPr>
        <p:spPr>
          <a:xfrm>
            <a:off x="7449905"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0" name="타원 9"/>
          <p:cNvSpPr/>
          <p:nvPr/>
        </p:nvSpPr>
        <p:spPr>
          <a:xfrm>
            <a:off x="1041193"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1" name="타원 10"/>
          <p:cNvSpPr/>
          <p:nvPr/>
        </p:nvSpPr>
        <p:spPr>
          <a:xfrm>
            <a:off x="2322935"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2" name="타원 11"/>
          <p:cNvSpPr/>
          <p:nvPr/>
        </p:nvSpPr>
        <p:spPr>
          <a:xfrm>
            <a:off x="3604677"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3" name="타원 12"/>
          <p:cNvSpPr/>
          <p:nvPr/>
        </p:nvSpPr>
        <p:spPr>
          <a:xfrm>
            <a:off x="4886419"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4" name="타원 13"/>
          <p:cNvSpPr/>
          <p:nvPr/>
        </p:nvSpPr>
        <p:spPr>
          <a:xfrm>
            <a:off x="6168161"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5" name="타원 14"/>
          <p:cNvSpPr/>
          <p:nvPr/>
        </p:nvSpPr>
        <p:spPr>
          <a:xfrm>
            <a:off x="7449905"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Tree>
    <p:extLst>
      <p:ext uri="{BB962C8B-B14F-4D97-AF65-F5344CB8AC3E}">
        <p14:creationId xmlns:p14="http://schemas.microsoft.com/office/powerpoint/2010/main" val="567452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lvl="0"/>
            <a:r>
              <a:rPr lang="en-US" altLang="ko-KR" dirty="0" smtClean="0">
                <a:solidFill>
                  <a:sysClr val="windowText" lastClr="000000"/>
                </a:solidFill>
                <a:latin typeface="Calibri"/>
                <a:cs typeface="DejaVu Sans"/>
              </a:rPr>
              <a:t>Conditional Random Field</a:t>
            </a:r>
            <a:endParaRPr lang="ko-KR"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23" y="1844824"/>
            <a:ext cx="87820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299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96" y="1916832"/>
            <a:ext cx="8132608"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2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Hole Algorithm</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32" name="내용 개체 틀 2"/>
          <p:cNvSpPr txBox="1">
            <a:spLocks/>
          </p:cNvSpPr>
          <p:nvPr/>
        </p:nvSpPr>
        <p:spPr>
          <a:xfrm>
            <a:off x="457200" y="1600207"/>
            <a:ext cx="8229600" cy="1948614"/>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Why output score map is smaller than input image?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Because of </a:t>
            </a:r>
            <a:r>
              <a:rPr kumimoji="0" lang="en-US" altLang="ko-KR" sz="2100" b="1" i="0" u="none" strike="noStrike" kern="1200" cap="none" spc="0" normalizeH="0" baseline="0" noProof="0" dirty="0" smtClean="0">
                <a:ln>
                  <a:noFill/>
                </a:ln>
                <a:solidFill>
                  <a:srgbClr val="C0504D"/>
                </a:solidFill>
                <a:effectLst/>
                <a:uLnTx/>
                <a:uFillTx/>
                <a:latin typeface="Calibri"/>
                <a:ea typeface="맑은 고딕"/>
                <a:cs typeface="DejaVu Sans"/>
              </a:rPr>
              <a:t>Pooling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with stride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Removing Pooling? Pooling with no stride?</a:t>
            </a:r>
          </a:p>
          <a:p>
            <a:pPr marL="857229" marR="0" lvl="2" indent="-171446"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Make utilizing pre-trained CNN hard</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Hole Algorithm Solves this problem</a:t>
            </a:r>
          </a:p>
        </p:txBody>
      </p:sp>
      <p:graphicFrame>
        <p:nvGraphicFramePr>
          <p:cNvPr id="33" name="표 32"/>
          <p:cNvGraphicFramePr>
            <a:graphicFrameLocks noGrp="1"/>
          </p:cNvGraphicFramePr>
          <p:nvPr>
            <p:extLst/>
          </p:nvPr>
        </p:nvGraphicFramePr>
        <p:xfrm>
          <a:off x="707984" y="5442347"/>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4" name="표 33"/>
          <p:cNvGraphicFramePr>
            <a:graphicFrameLocks noGrp="1"/>
          </p:cNvGraphicFramePr>
          <p:nvPr>
            <p:extLst/>
          </p:nvPr>
        </p:nvGraphicFramePr>
        <p:xfrm>
          <a:off x="704127" y="5073886"/>
          <a:ext cx="3485908" cy="370840"/>
        </p:xfrm>
        <a:graphic>
          <a:graphicData uri="http://schemas.openxmlformats.org/drawingml/2006/table">
            <a:tbl>
              <a:tblPr firstRow="1" bandRow="1"/>
              <a:tblGrid>
                <a:gridCol w="871477"/>
                <a:gridCol w="871477"/>
                <a:gridCol w="871477"/>
                <a:gridCol w="87147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35" name="표 34"/>
          <p:cNvGraphicFramePr>
            <a:graphicFrameLocks noGrp="1"/>
          </p:cNvGraphicFramePr>
          <p:nvPr>
            <p:extLst/>
          </p:nvPr>
        </p:nvGraphicFramePr>
        <p:xfrm>
          <a:off x="707984" y="4701564"/>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6" name="표 35"/>
          <p:cNvGraphicFramePr>
            <a:graphicFrameLocks noGrp="1"/>
          </p:cNvGraphicFramePr>
          <p:nvPr>
            <p:extLst/>
          </p:nvPr>
        </p:nvGraphicFramePr>
        <p:xfrm>
          <a:off x="707984" y="4319597"/>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37" name="표 36"/>
          <p:cNvGraphicFramePr>
            <a:graphicFrameLocks noGrp="1"/>
          </p:cNvGraphicFramePr>
          <p:nvPr>
            <p:extLst/>
          </p:nvPr>
        </p:nvGraphicFramePr>
        <p:xfrm>
          <a:off x="707984" y="3949205"/>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8" name="표 37"/>
          <p:cNvGraphicFramePr>
            <a:graphicFrameLocks noGrp="1"/>
          </p:cNvGraphicFramePr>
          <p:nvPr>
            <p:extLst/>
          </p:nvPr>
        </p:nvGraphicFramePr>
        <p:xfrm>
          <a:off x="5071642" y="5442347"/>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9" name="표 38"/>
          <p:cNvGraphicFramePr>
            <a:graphicFrameLocks noGrp="1"/>
          </p:cNvGraphicFramePr>
          <p:nvPr>
            <p:extLst/>
          </p:nvPr>
        </p:nvGraphicFramePr>
        <p:xfrm>
          <a:off x="5071642" y="5066169"/>
          <a:ext cx="3483432" cy="370840"/>
        </p:xfrm>
        <a:graphic>
          <a:graphicData uri="http://schemas.openxmlformats.org/drawingml/2006/table">
            <a:tbl>
              <a:tblPr firstRow="1" bandRow="1"/>
              <a:tblGrid>
                <a:gridCol w="870858"/>
                <a:gridCol w="870858"/>
                <a:gridCol w="870858"/>
                <a:gridCol w="870858"/>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40" name="표 39"/>
          <p:cNvGraphicFramePr>
            <a:graphicFrameLocks noGrp="1"/>
          </p:cNvGraphicFramePr>
          <p:nvPr>
            <p:extLst/>
          </p:nvPr>
        </p:nvGraphicFramePr>
        <p:xfrm>
          <a:off x="5071642" y="4701564"/>
          <a:ext cx="3483432" cy="370840"/>
        </p:xfrm>
        <a:graphic>
          <a:graphicData uri="http://schemas.openxmlformats.org/drawingml/2006/table">
            <a:tbl>
              <a:tblPr firstRow="1" bandRow="1"/>
              <a:tblGrid>
                <a:gridCol w="435429"/>
                <a:gridCol w="870858"/>
                <a:gridCol w="870858"/>
                <a:gridCol w="870858"/>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r>
            </a:tbl>
          </a:graphicData>
        </a:graphic>
      </p:graphicFrame>
      <p:graphicFrame>
        <p:nvGraphicFramePr>
          <p:cNvPr id="41" name="표 40"/>
          <p:cNvGraphicFramePr>
            <a:graphicFrameLocks noGrp="1"/>
          </p:cNvGraphicFramePr>
          <p:nvPr>
            <p:extLst/>
          </p:nvPr>
        </p:nvGraphicFramePr>
        <p:xfrm>
          <a:off x="5071642" y="4331173"/>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42" name="표 41"/>
          <p:cNvGraphicFramePr>
            <a:graphicFrameLocks noGrp="1"/>
          </p:cNvGraphicFramePr>
          <p:nvPr>
            <p:extLst/>
          </p:nvPr>
        </p:nvGraphicFramePr>
        <p:xfrm>
          <a:off x="5071642" y="3966568"/>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43" name="표 42"/>
          <p:cNvGraphicFramePr>
            <a:graphicFrameLocks noGrp="1"/>
          </p:cNvGraphicFramePr>
          <p:nvPr>
            <p:extLst/>
          </p:nvPr>
        </p:nvGraphicFramePr>
        <p:xfrm>
          <a:off x="5505688" y="3590389"/>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r>
            </a:tbl>
          </a:graphicData>
        </a:graphic>
      </p:graphicFrame>
      <p:graphicFrame>
        <p:nvGraphicFramePr>
          <p:cNvPr id="44" name="표 43"/>
          <p:cNvGraphicFramePr>
            <a:graphicFrameLocks noGrp="1"/>
          </p:cNvGraphicFramePr>
          <p:nvPr>
            <p:extLst/>
          </p:nvPr>
        </p:nvGraphicFramePr>
        <p:xfrm>
          <a:off x="5511479" y="3208429"/>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lumMod val="60000"/>
                        <a:lumOff val="40000"/>
                      </a:srgbClr>
                    </a:solidFill>
                  </a:tcPr>
                </a:tc>
              </a:tr>
            </a:tbl>
          </a:graphicData>
        </a:graphic>
      </p:graphicFrame>
      <p:sp>
        <p:nvSpPr>
          <p:cNvPr id="45" name="TextBox 44"/>
          <p:cNvSpPr txBox="1"/>
          <p:nvPr/>
        </p:nvSpPr>
        <p:spPr>
          <a:xfrm>
            <a:off x="891251" y="5833641"/>
            <a:ext cx="3040448" cy="369332"/>
          </a:xfrm>
          <a:prstGeom prst="rect">
            <a:avLst/>
          </a:prstGeom>
          <a:noFill/>
        </p:spPr>
        <p:txBody>
          <a:bodyPr wrap="none" rtlCol="0">
            <a:spAutoFit/>
          </a:bodyPr>
          <a:lstStyle/>
          <a:p>
            <a:r>
              <a:rPr lang="en-US" altLang="ko-KR" dirty="0" smtClean="0">
                <a:solidFill>
                  <a:prstClr val="black"/>
                </a:solidFill>
                <a:latin typeface="Calibri"/>
                <a:cs typeface="DejaVu Sans"/>
              </a:rPr>
              <a:t>FCN with conventional Pooling</a:t>
            </a:r>
            <a:endParaRPr lang="ko-KR" altLang="en-US" dirty="0">
              <a:solidFill>
                <a:prstClr val="black"/>
              </a:solidFill>
              <a:latin typeface="Calibri"/>
              <a:cs typeface="DejaVu Sans"/>
            </a:endParaRPr>
          </a:p>
        </p:txBody>
      </p:sp>
      <p:sp>
        <p:nvSpPr>
          <p:cNvPr id="46" name="TextBox 45"/>
          <p:cNvSpPr txBox="1"/>
          <p:nvPr/>
        </p:nvSpPr>
        <p:spPr>
          <a:xfrm>
            <a:off x="5382230" y="5833641"/>
            <a:ext cx="2502160" cy="369332"/>
          </a:xfrm>
          <a:prstGeom prst="rect">
            <a:avLst/>
          </a:prstGeom>
          <a:noFill/>
        </p:spPr>
        <p:txBody>
          <a:bodyPr wrap="none" rtlCol="0">
            <a:spAutoFit/>
          </a:bodyPr>
          <a:lstStyle/>
          <a:p>
            <a:r>
              <a:rPr lang="en-US" altLang="ko-KR" dirty="0" smtClean="0">
                <a:solidFill>
                  <a:prstClr val="black"/>
                </a:solidFill>
                <a:latin typeface="Calibri"/>
                <a:cs typeface="DejaVu Sans"/>
              </a:rPr>
              <a:t>FCN with Hole Algorithm</a:t>
            </a:r>
            <a:endParaRPr lang="ko-KR" altLang="en-US" dirty="0">
              <a:solidFill>
                <a:prstClr val="black"/>
              </a:solidFill>
              <a:latin typeface="Calibri"/>
              <a:cs typeface="DejaVu Sans"/>
            </a:endParaRPr>
          </a:p>
        </p:txBody>
      </p:sp>
      <p:sp>
        <p:nvSpPr>
          <p:cNvPr id="47" name="왼쪽 중괄호 5"/>
          <p:cNvSpPr/>
          <p:nvPr/>
        </p:nvSpPr>
        <p:spPr>
          <a:xfrm>
            <a:off x="4901879" y="4768770"/>
            <a:ext cx="133109" cy="613458"/>
          </a:xfrm>
          <a:prstGeom prst="leftBrace">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48" name="왼쪽 중괄호 31"/>
          <p:cNvSpPr/>
          <p:nvPr/>
        </p:nvSpPr>
        <p:spPr>
          <a:xfrm>
            <a:off x="5315675" y="3651813"/>
            <a:ext cx="133109" cy="613458"/>
          </a:xfrm>
          <a:prstGeom prst="leftBrace">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49" name="TextBox 48"/>
          <p:cNvSpPr txBox="1"/>
          <p:nvPr/>
        </p:nvSpPr>
        <p:spPr>
          <a:xfrm>
            <a:off x="75236" y="5083259"/>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0" name="TextBox 49"/>
          <p:cNvSpPr txBox="1"/>
          <p:nvPr/>
        </p:nvSpPr>
        <p:spPr>
          <a:xfrm>
            <a:off x="544011" y="4313542"/>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1" name="TextBox 50"/>
          <p:cNvSpPr txBox="1"/>
          <p:nvPr/>
        </p:nvSpPr>
        <p:spPr>
          <a:xfrm>
            <a:off x="4298829" y="4890833"/>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2" name="TextBox 51"/>
          <p:cNvSpPr txBox="1"/>
          <p:nvPr/>
        </p:nvSpPr>
        <p:spPr>
          <a:xfrm>
            <a:off x="4666908" y="3773876"/>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3" name="직사각형 52"/>
          <p:cNvSpPr/>
          <p:nvPr/>
        </p:nvSpPr>
        <p:spPr>
          <a:xfrm>
            <a:off x="5943602" y="4166356"/>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4" name="직사각형 53"/>
          <p:cNvSpPr/>
          <p:nvPr/>
        </p:nvSpPr>
        <p:spPr>
          <a:xfrm>
            <a:off x="7693406" y="4166356"/>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5" name="직사각형 54"/>
          <p:cNvSpPr/>
          <p:nvPr/>
        </p:nvSpPr>
        <p:spPr>
          <a:xfrm>
            <a:off x="6391156" y="3780538"/>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6" name="직사각형 55"/>
          <p:cNvSpPr/>
          <p:nvPr/>
        </p:nvSpPr>
        <p:spPr>
          <a:xfrm>
            <a:off x="8140960" y="3780538"/>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7" name="TextBox 56"/>
          <p:cNvSpPr txBox="1"/>
          <p:nvPr/>
        </p:nvSpPr>
        <p:spPr>
          <a:xfrm>
            <a:off x="1099596" y="3895939"/>
            <a:ext cx="825867" cy="369332"/>
          </a:xfrm>
          <a:prstGeom prst="rect">
            <a:avLst/>
          </a:prstGeom>
          <a:noFill/>
        </p:spPr>
        <p:txBody>
          <a:bodyPr wrap="none" rtlCol="0">
            <a:spAutoFit/>
          </a:bodyPr>
          <a:lstStyle/>
          <a:p>
            <a:r>
              <a:rPr lang="en-US" altLang="ko-KR" dirty="0" smtClean="0">
                <a:solidFill>
                  <a:prstClr val="black"/>
                </a:solidFill>
                <a:latin typeface="Calibri"/>
                <a:cs typeface="DejaVu Sans"/>
              </a:rPr>
              <a:t>output</a:t>
            </a:r>
            <a:endParaRPr lang="ko-KR" altLang="en-US" dirty="0">
              <a:solidFill>
                <a:prstClr val="black"/>
              </a:solidFill>
              <a:latin typeface="Calibri"/>
              <a:cs typeface="DejaVu Sans"/>
            </a:endParaRPr>
          </a:p>
        </p:txBody>
      </p:sp>
      <p:sp>
        <p:nvSpPr>
          <p:cNvPr id="58" name="TextBox 57"/>
          <p:cNvSpPr txBox="1"/>
          <p:nvPr/>
        </p:nvSpPr>
        <p:spPr>
          <a:xfrm>
            <a:off x="5565289" y="3197909"/>
            <a:ext cx="825867" cy="369332"/>
          </a:xfrm>
          <a:prstGeom prst="rect">
            <a:avLst/>
          </a:prstGeom>
          <a:noFill/>
        </p:spPr>
        <p:txBody>
          <a:bodyPr wrap="none" rtlCol="0">
            <a:spAutoFit/>
          </a:bodyPr>
          <a:lstStyle/>
          <a:p>
            <a:r>
              <a:rPr lang="en-US" altLang="ko-KR" dirty="0" smtClean="0">
                <a:solidFill>
                  <a:prstClr val="black"/>
                </a:solidFill>
                <a:latin typeface="Calibri"/>
                <a:cs typeface="DejaVu Sans"/>
              </a:rPr>
              <a:t>output</a:t>
            </a:r>
            <a:endParaRPr lang="ko-KR" altLang="en-US" dirty="0">
              <a:solidFill>
                <a:prstClr val="black"/>
              </a:solidFill>
              <a:latin typeface="Calibri"/>
              <a:cs typeface="DejaVu Sans"/>
            </a:endParaRPr>
          </a:p>
        </p:txBody>
      </p:sp>
    </p:spTree>
    <p:extLst>
      <p:ext uri="{BB962C8B-B14F-4D97-AF65-F5344CB8AC3E}">
        <p14:creationId xmlns:p14="http://schemas.microsoft.com/office/powerpoint/2010/main" val="163437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dissolve">
                                      <p:cBhvr>
                                        <p:cTn id="30" dur="500"/>
                                        <p:tgtEl>
                                          <p:spTgt spid="4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dissolve">
                                      <p:cBhvr>
                                        <p:cTn id="33" dur="500"/>
                                        <p:tgtEl>
                                          <p:spTgt spid="5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dissolve">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dissolve">
                                      <p:cBhvr>
                                        <p:cTn id="41" dur="500"/>
                                        <p:tgtEl>
                                          <p:spTgt spid="38"/>
                                        </p:tgtEl>
                                      </p:cBhvr>
                                    </p:animEffect>
                                  </p:childTnLst>
                                </p:cTn>
                              </p:par>
                              <p:par>
                                <p:cTn id="42" presetID="9"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par>
                                <p:cTn id="45" presetID="9"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dissolve">
                                      <p:cBhvr>
                                        <p:cTn id="47" dur="500"/>
                                        <p:tgtEl>
                                          <p:spTgt spid="40"/>
                                        </p:tgtEl>
                                      </p:cBhvr>
                                    </p:animEffect>
                                  </p:childTnLst>
                                </p:cTn>
                              </p:par>
                              <p:par>
                                <p:cTn id="48" presetID="9" presetClass="entr" presetSubtype="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500"/>
                                        <p:tgtEl>
                                          <p:spTgt spid="41"/>
                                        </p:tgtEl>
                                      </p:cBhvr>
                                    </p:animEffect>
                                  </p:childTnLst>
                                </p:cTn>
                              </p:par>
                              <p:par>
                                <p:cTn id="51" presetID="9"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par>
                                <p:cTn id="54" presetID="9"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dissolve">
                                      <p:cBhvr>
                                        <p:cTn id="59" dur="500"/>
                                        <p:tgtEl>
                                          <p:spTgt spid="4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dissolve">
                                      <p:cBhvr>
                                        <p:cTn id="71" dur="500"/>
                                        <p:tgtEl>
                                          <p:spTgt spid="5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dissolve">
                                      <p:cBhvr>
                                        <p:cTn id="77" dur="500"/>
                                        <p:tgtEl>
                                          <p:spTgt spid="5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dissolve">
                                      <p:cBhvr>
                                        <p:cTn id="80" dur="500"/>
                                        <p:tgtEl>
                                          <p:spTgt spid="5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dissolve">
                                      <p:cBhvr>
                                        <p:cTn id="83" dur="500"/>
                                        <p:tgtEl>
                                          <p:spTgt spid="56"/>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dissolve">
                                      <p:cBhvr>
                                        <p:cTn id="86" dur="500"/>
                                        <p:tgtEl>
                                          <p:spTgt spid="51"/>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5" grpId="0"/>
      <p:bldP spid="46" grpId="0"/>
      <p:bldP spid="47" grpId="0" animBg="1"/>
      <p:bldP spid="48" grpId="0" animBg="1"/>
      <p:bldP spid="49" grpId="0"/>
      <p:bldP spid="50" grpId="0"/>
      <p:bldP spid="51" grpId="0"/>
      <p:bldP spid="52" grpId="0"/>
      <p:bldP spid="53" grpId="0" animBg="1"/>
      <p:bldP spid="54" grpId="0" animBg="1"/>
      <p:bldP spid="55" grpId="0" animBg="1"/>
      <p:bldP spid="56" grpId="0" animBg="1"/>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Hole Algorithm</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268760"/>
            <a:ext cx="6048672" cy="350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229200"/>
            <a:ext cx="8363272" cy="1200329"/>
          </a:xfrm>
          <a:prstGeom prst="rect">
            <a:avLst/>
          </a:prstGeom>
          <a:noFill/>
        </p:spPr>
        <p:txBody>
          <a:bodyPr wrap="square" rtlCol="0">
            <a:spAutoFit/>
          </a:bodyPr>
          <a:lstStyle/>
          <a:p>
            <a:r>
              <a:rPr lang="en-US" altLang="ko-KR" sz="2400" dirty="0" smtClean="0">
                <a:latin typeface="+mn-ea"/>
              </a:rPr>
              <a:t>Modify the convolutional filters in the layers that follow them by introducing zeros to increase their length (2x in the last three conv layers and 4x in the first conv layer)</a:t>
            </a:r>
            <a:endParaRPr lang="ko-KR" altLang="en-US" sz="2400" dirty="0" smtClean="0">
              <a:latin typeface="+mn-ea"/>
            </a:endParaRPr>
          </a:p>
        </p:txBody>
      </p:sp>
    </p:spTree>
    <p:extLst>
      <p:ext uri="{BB962C8B-B14F-4D97-AF65-F5344CB8AC3E}">
        <p14:creationId xmlns:p14="http://schemas.microsoft.com/office/powerpoint/2010/main" val="401227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Semantic Segmentation?</a:t>
            </a:r>
            <a:endParaRPr kumimoji="1" lang="ko-KR" altLang="en-US" dirty="0"/>
          </a:p>
        </p:txBody>
      </p:sp>
      <p:pic>
        <p:nvPicPr>
          <p:cNvPr id="9" name="Picture 14" descr="http://p1.pichost.me/640/41/16450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341" y="2264410"/>
            <a:ext cx="1604231" cy="1002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http://www.bantingbuddies.com/wp-content/uploads/2015/03/d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115" y="2838363"/>
            <a:ext cx="1410913" cy="1058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http://purelyfacts.com/pics/items/animals/Giraff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94" y="3167241"/>
            <a:ext cx="1313352" cy="13133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341" y="2298369"/>
            <a:ext cx="534121" cy="369332"/>
          </a:xfrm>
          <a:prstGeom prst="rect">
            <a:avLst/>
          </a:prstGeom>
          <a:noFill/>
        </p:spPr>
        <p:txBody>
          <a:bodyPr wrap="none" rtlCol="0">
            <a:spAutoFit/>
          </a:bodyPr>
          <a:lstStyle/>
          <a:p>
            <a:r>
              <a:rPr lang="en-US" altLang="ko-KR" dirty="0" smtClean="0">
                <a:solidFill>
                  <a:schemeClr val="bg1"/>
                </a:solidFill>
              </a:rPr>
              <a:t>lion</a:t>
            </a:r>
            <a:endParaRPr lang="ko-KR" altLang="en-US" dirty="0">
              <a:solidFill>
                <a:schemeClr val="bg1"/>
              </a:solidFill>
            </a:endParaRPr>
          </a:p>
        </p:txBody>
      </p:sp>
      <p:sp>
        <p:nvSpPr>
          <p:cNvPr id="13" name="TextBox 12"/>
          <p:cNvSpPr txBox="1"/>
          <p:nvPr/>
        </p:nvSpPr>
        <p:spPr>
          <a:xfrm>
            <a:off x="1631042" y="2797909"/>
            <a:ext cx="537327" cy="369332"/>
          </a:xfrm>
          <a:prstGeom prst="rect">
            <a:avLst/>
          </a:prstGeom>
          <a:noFill/>
        </p:spPr>
        <p:txBody>
          <a:bodyPr wrap="none" rtlCol="0">
            <a:spAutoFit/>
          </a:bodyPr>
          <a:lstStyle/>
          <a:p>
            <a:r>
              <a:rPr lang="en-US" altLang="ko-KR" dirty="0" smtClean="0">
                <a:solidFill>
                  <a:schemeClr val="bg1"/>
                </a:solidFill>
              </a:rPr>
              <a:t>dog</a:t>
            </a:r>
            <a:endParaRPr lang="ko-KR" altLang="en-US" dirty="0">
              <a:solidFill>
                <a:schemeClr val="bg1"/>
              </a:solidFill>
            </a:endParaRPr>
          </a:p>
        </p:txBody>
      </p:sp>
      <p:sp>
        <p:nvSpPr>
          <p:cNvPr id="14" name="TextBox 13"/>
          <p:cNvSpPr txBox="1"/>
          <p:nvPr/>
        </p:nvSpPr>
        <p:spPr>
          <a:xfrm>
            <a:off x="489894" y="3147492"/>
            <a:ext cx="779701" cy="369332"/>
          </a:xfrm>
          <a:prstGeom prst="rect">
            <a:avLst/>
          </a:prstGeom>
          <a:noFill/>
        </p:spPr>
        <p:txBody>
          <a:bodyPr wrap="none" rtlCol="0">
            <a:spAutoFit/>
          </a:bodyPr>
          <a:lstStyle/>
          <a:p>
            <a:r>
              <a:rPr lang="en-US" altLang="ko-KR" dirty="0" smtClean="0">
                <a:solidFill>
                  <a:schemeClr val="bg1"/>
                </a:solidFill>
              </a:rPr>
              <a:t>giraffe</a:t>
            </a:r>
            <a:endParaRPr lang="ko-KR" altLang="en-US" dirty="0">
              <a:solidFill>
                <a:schemeClr val="bg1"/>
              </a:solidFill>
            </a:endParaRPr>
          </a:p>
        </p:txBody>
      </p:sp>
      <p:sp>
        <p:nvSpPr>
          <p:cNvPr id="15" name="TextBox 14"/>
          <p:cNvSpPr txBox="1"/>
          <p:nvPr/>
        </p:nvSpPr>
        <p:spPr>
          <a:xfrm>
            <a:off x="786557" y="4681395"/>
            <a:ext cx="2033377" cy="369332"/>
          </a:xfrm>
          <a:prstGeom prst="rect">
            <a:avLst/>
          </a:prstGeom>
          <a:noFill/>
        </p:spPr>
        <p:txBody>
          <a:bodyPr wrap="none" rtlCol="0">
            <a:spAutoFit/>
          </a:bodyPr>
          <a:lstStyle/>
          <a:p>
            <a:r>
              <a:rPr lang="en-US" altLang="ko-KR" dirty="0" smtClean="0"/>
              <a:t>Image Classification</a:t>
            </a:r>
            <a:endParaRPr lang="ko-KR" altLang="en-US" dirty="0"/>
          </a:p>
        </p:txBody>
      </p:sp>
      <p:sp>
        <p:nvSpPr>
          <p:cNvPr id="16" name="TextBox 15"/>
          <p:cNvSpPr txBox="1"/>
          <p:nvPr/>
        </p:nvSpPr>
        <p:spPr>
          <a:xfrm>
            <a:off x="304800" y="2184156"/>
            <a:ext cx="184731" cy="369332"/>
          </a:xfrm>
          <a:prstGeom prst="rect">
            <a:avLst/>
          </a:prstGeom>
          <a:noFill/>
        </p:spPr>
        <p:txBody>
          <a:bodyPr wrap="none" rtlCol="0">
            <a:spAutoFit/>
          </a:bodyPr>
          <a:lstStyle/>
          <a:p>
            <a:endParaRPr kumimoji="1" lang="ko-KR" altLang="en-US" dirty="0"/>
          </a:p>
        </p:txBody>
      </p:sp>
      <p:pic>
        <p:nvPicPr>
          <p:cNvPr id="17" name="그림 16"/>
          <p:cNvPicPr>
            <a:picLocks noChangeAspect="1"/>
          </p:cNvPicPr>
          <p:nvPr/>
        </p:nvPicPr>
        <p:blipFill>
          <a:blip r:embed="rId5"/>
          <a:stretch>
            <a:fillRect/>
          </a:stretch>
        </p:blipFill>
        <p:spPr>
          <a:xfrm>
            <a:off x="3279481" y="2392387"/>
            <a:ext cx="1960935" cy="1692453"/>
          </a:xfrm>
          <a:prstGeom prst="rect">
            <a:avLst/>
          </a:prstGeom>
        </p:spPr>
      </p:pic>
      <p:pic>
        <p:nvPicPr>
          <p:cNvPr id="18" name="그림 17"/>
          <p:cNvPicPr>
            <a:picLocks noChangeAspect="1"/>
          </p:cNvPicPr>
          <p:nvPr/>
        </p:nvPicPr>
        <p:blipFill>
          <a:blip r:embed="rId6"/>
          <a:stretch>
            <a:fillRect/>
          </a:stretch>
        </p:blipFill>
        <p:spPr>
          <a:xfrm>
            <a:off x="3961880" y="3235804"/>
            <a:ext cx="1859441" cy="1237595"/>
          </a:xfrm>
          <a:prstGeom prst="rect">
            <a:avLst/>
          </a:prstGeom>
        </p:spPr>
      </p:pic>
      <p:sp>
        <p:nvSpPr>
          <p:cNvPr id="19" name="TextBox 18"/>
          <p:cNvSpPr txBox="1"/>
          <p:nvPr/>
        </p:nvSpPr>
        <p:spPr>
          <a:xfrm>
            <a:off x="4302724" y="2908489"/>
            <a:ext cx="498782"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bicycle</a:t>
            </a:r>
            <a:endParaRPr lang="ko-KR" altLang="en-US" sz="1200" dirty="0">
              <a:solidFill>
                <a:schemeClr val="bg1"/>
              </a:solidFill>
            </a:endParaRPr>
          </a:p>
        </p:txBody>
      </p:sp>
      <p:sp>
        <p:nvSpPr>
          <p:cNvPr id="20" name="TextBox 19"/>
          <p:cNvSpPr txBox="1"/>
          <p:nvPr/>
        </p:nvSpPr>
        <p:spPr>
          <a:xfrm>
            <a:off x="3678815" y="2421960"/>
            <a:ext cx="502885"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person</a:t>
            </a:r>
            <a:endParaRPr lang="ko-KR" altLang="en-US" sz="1200" dirty="0">
              <a:solidFill>
                <a:schemeClr val="bg1"/>
              </a:solidFill>
            </a:endParaRPr>
          </a:p>
        </p:txBody>
      </p:sp>
      <p:sp>
        <p:nvSpPr>
          <p:cNvPr id="21" name="TextBox 20"/>
          <p:cNvSpPr txBox="1"/>
          <p:nvPr/>
        </p:nvSpPr>
        <p:spPr>
          <a:xfrm>
            <a:off x="4246342" y="3696317"/>
            <a:ext cx="297124"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ball</a:t>
            </a:r>
            <a:endParaRPr lang="ko-KR" altLang="en-US" sz="1200" dirty="0">
              <a:solidFill>
                <a:schemeClr val="bg1"/>
              </a:solidFill>
            </a:endParaRPr>
          </a:p>
        </p:txBody>
      </p:sp>
      <p:sp>
        <p:nvSpPr>
          <p:cNvPr id="22" name="TextBox 21"/>
          <p:cNvSpPr txBox="1"/>
          <p:nvPr/>
        </p:nvSpPr>
        <p:spPr>
          <a:xfrm>
            <a:off x="4837562" y="4203679"/>
            <a:ext cx="306742"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dog</a:t>
            </a:r>
            <a:endParaRPr lang="ko-KR" altLang="en-US" sz="1200" dirty="0">
              <a:solidFill>
                <a:schemeClr val="bg1"/>
              </a:solidFill>
            </a:endParaRPr>
          </a:p>
        </p:txBody>
      </p:sp>
      <p:sp>
        <p:nvSpPr>
          <p:cNvPr id="23" name="TextBox 22"/>
          <p:cNvSpPr txBox="1"/>
          <p:nvPr/>
        </p:nvSpPr>
        <p:spPr>
          <a:xfrm>
            <a:off x="3656300" y="4681395"/>
            <a:ext cx="1774332" cy="369332"/>
          </a:xfrm>
          <a:prstGeom prst="rect">
            <a:avLst/>
          </a:prstGeom>
          <a:noFill/>
        </p:spPr>
        <p:txBody>
          <a:bodyPr wrap="none" rtlCol="0">
            <a:spAutoFit/>
          </a:bodyPr>
          <a:lstStyle/>
          <a:p>
            <a:r>
              <a:rPr lang="en-US" altLang="ko-KR" dirty="0" smtClean="0"/>
              <a:t>Object Detection</a:t>
            </a:r>
            <a:endParaRPr lang="ko-KR" altLang="en-US" dirty="0"/>
          </a:p>
        </p:txBody>
      </p:sp>
      <p:pic>
        <p:nvPicPr>
          <p:cNvPr id="24" name="그림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5200" y="2514293"/>
            <a:ext cx="1311556" cy="1748742"/>
          </a:xfrm>
          <a:prstGeom prst="rect">
            <a:avLst/>
          </a:prstGeom>
        </p:spPr>
      </p:pic>
      <p:pic>
        <p:nvPicPr>
          <p:cNvPr id="25" name="그림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55" y="2514293"/>
            <a:ext cx="1311557" cy="1748742"/>
          </a:xfrm>
          <a:prstGeom prst="rect">
            <a:avLst/>
          </a:prstGeom>
        </p:spPr>
      </p:pic>
      <p:sp>
        <p:nvSpPr>
          <p:cNvPr id="26" name="TextBox 25"/>
          <p:cNvSpPr txBox="1"/>
          <p:nvPr/>
        </p:nvSpPr>
        <p:spPr>
          <a:xfrm>
            <a:off x="7650145" y="2908489"/>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7" name="TextBox 26"/>
          <p:cNvSpPr txBox="1"/>
          <p:nvPr/>
        </p:nvSpPr>
        <p:spPr>
          <a:xfrm>
            <a:off x="8043769" y="3375039"/>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8" name="TextBox 27"/>
          <p:cNvSpPr txBox="1"/>
          <p:nvPr/>
        </p:nvSpPr>
        <p:spPr>
          <a:xfrm>
            <a:off x="8044703" y="2646699"/>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9" name="TextBox 28"/>
          <p:cNvSpPr txBox="1"/>
          <p:nvPr/>
        </p:nvSpPr>
        <p:spPr>
          <a:xfrm>
            <a:off x="7411727" y="2479337"/>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30" name="TextBox 29"/>
          <p:cNvSpPr txBox="1"/>
          <p:nvPr/>
        </p:nvSpPr>
        <p:spPr>
          <a:xfrm>
            <a:off x="8472918" y="2508321"/>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31" name="TextBox 30"/>
          <p:cNvSpPr txBox="1"/>
          <p:nvPr/>
        </p:nvSpPr>
        <p:spPr>
          <a:xfrm>
            <a:off x="8124867" y="3732542"/>
            <a:ext cx="559769" cy="253916"/>
          </a:xfrm>
          <a:prstGeom prst="rect">
            <a:avLst/>
          </a:prstGeom>
          <a:noFill/>
        </p:spPr>
        <p:txBody>
          <a:bodyPr wrap="none" rtlCol="0">
            <a:spAutoFit/>
          </a:bodyPr>
          <a:lstStyle/>
          <a:p>
            <a:r>
              <a:rPr lang="en-US" altLang="ko-KR" sz="1050" dirty="0" smtClean="0">
                <a:solidFill>
                  <a:schemeClr val="bg1"/>
                </a:solidFill>
              </a:rPr>
              <a:t>bicycle</a:t>
            </a:r>
            <a:endParaRPr lang="ko-KR" altLang="en-US" sz="1050" dirty="0">
              <a:solidFill>
                <a:schemeClr val="bg1"/>
              </a:solidFill>
            </a:endParaRPr>
          </a:p>
        </p:txBody>
      </p:sp>
      <p:sp>
        <p:nvSpPr>
          <p:cNvPr id="32" name="TextBox 31"/>
          <p:cNvSpPr txBox="1"/>
          <p:nvPr/>
        </p:nvSpPr>
        <p:spPr>
          <a:xfrm>
            <a:off x="7542323" y="3732542"/>
            <a:ext cx="559769" cy="253916"/>
          </a:xfrm>
          <a:prstGeom prst="rect">
            <a:avLst/>
          </a:prstGeom>
          <a:noFill/>
        </p:spPr>
        <p:txBody>
          <a:bodyPr wrap="none" rtlCol="0">
            <a:spAutoFit/>
          </a:bodyPr>
          <a:lstStyle/>
          <a:p>
            <a:r>
              <a:rPr lang="en-US" altLang="ko-KR" sz="1050" dirty="0" smtClean="0">
                <a:solidFill>
                  <a:schemeClr val="bg1"/>
                </a:solidFill>
              </a:rPr>
              <a:t>bicycle</a:t>
            </a:r>
            <a:endParaRPr lang="ko-KR" altLang="en-US" sz="1050" dirty="0">
              <a:solidFill>
                <a:schemeClr val="bg1"/>
              </a:solidFill>
            </a:endParaRPr>
          </a:p>
        </p:txBody>
      </p:sp>
      <p:sp>
        <p:nvSpPr>
          <p:cNvPr id="33" name="TextBox 32"/>
          <p:cNvSpPr txBox="1"/>
          <p:nvPr/>
        </p:nvSpPr>
        <p:spPr>
          <a:xfrm>
            <a:off x="6338884" y="4681395"/>
            <a:ext cx="2406877" cy="369332"/>
          </a:xfrm>
          <a:prstGeom prst="rect">
            <a:avLst/>
          </a:prstGeom>
          <a:noFill/>
        </p:spPr>
        <p:txBody>
          <a:bodyPr wrap="none" rtlCol="0">
            <a:spAutoFit/>
          </a:bodyPr>
          <a:lstStyle/>
          <a:p>
            <a:r>
              <a:rPr lang="en-US" altLang="ko-KR" dirty="0" smtClean="0"/>
              <a:t>Semantic Segmentation</a:t>
            </a:r>
            <a:endParaRPr lang="ko-KR" altLang="en-US" dirty="0"/>
          </a:p>
        </p:txBody>
      </p:sp>
      <p:sp>
        <p:nvSpPr>
          <p:cNvPr id="34" name="TextBox 33"/>
          <p:cNvSpPr txBox="1"/>
          <p:nvPr/>
        </p:nvSpPr>
        <p:spPr>
          <a:xfrm>
            <a:off x="5982346" y="1844824"/>
            <a:ext cx="184731" cy="523220"/>
          </a:xfrm>
          <a:prstGeom prst="rect">
            <a:avLst/>
          </a:prstGeom>
          <a:noFill/>
        </p:spPr>
        <p:txBody>
          <a:bodyPr wrap="none" rtlCol="0">
            <a:spAutoFit/>
          </a:bodyPr>
          <a:lstStyle/>
          <a:p>
            <a:endParaRPr kumimoji="1" lang="ko-KR" altLang="en-US" sz="2800" dirty="0" smtClean="0">
              <a:latin typeface="+mn-ea"/>
            </a:endParaRPr>
          </a:p>
        </p:txBody>
      </p:sp>
    </p:spTree>
    <p:extLst>
      <p:ext uri="{BB962C8B-B14F-4D97-AF65-F5344CB8AC3E}">
        <p14:creationId xmlns:p14="http://schemas.microsoft.com/office/powerpoint/2010/main" val="6339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nodePh="1">
                                  <p:stCondLst>
                                    <p:cond delay="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dissolve">
                                      <p:cBhvr>
                                        <p:cTn id="60" dur="500"/>
                                        <p:tgtEl>
                                          <p:spTgt spid="24"/>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dissolve">
                                      <p:cBhvr>
                                        <p:cTn id="72" dur="500"/>
                                        <p:tgtEl>
                                          <p:spTgt spid="2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dissolv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9" grpId="0" animBg="1"/>
      <p:bldP spid="20" grpId="0" animBg="1"/>
      <p:bldP spid="21" grpId="0" animBg="1"/>
      <p:bldP spid="22" grpId="0" animBg="1"/>
      <p:bldP spid="23" grpId="0"/>
      <p:bldP spid="26" grpId="0"/>
      <p:bldP spid="27" grpId="0"/>
      <p:bldP spid="28" grpId="0"/>
      <p:bldP spid="29" grpId="0"/>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Limitations</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0"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Still coarse output score maps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Produce 39x39 output map from 306x306 input image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Fixed receptive field size (cause label confusion)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1" name="그림 10"/>
          <p:cNvPicPr>
            <a:picLocks noChangeAspect="1"/>
          </p:cNvPicPr>
          <p:nvPr/>
        </p:nvPicPr>
        <p:blipFill>
          <a:blip r:embed="rId2"/>
          <a:stretch>
            <a:fillRect/>
          </a:stretch>
        </p:blipFill>
        <p:spPr>
          <a:xfrm>
            <a:off x="1070539" y="2449554"/>
            <a:ext cx="7234296" cy="935068"/>
          </a:xfrm>
          <a:prstGeom prst="rect">
            <a:avLst/>
          </a:prstGeom>
        </p:spPr>
      </p:pic>
      <p:pic>
        <p:nvPicPr>
          <p:cNvPr id="12" name="그림 11"/>
          <p:cNvPicPr>
            <a:picLocks noChangeAspect="1"/>
          </p:cNvPicPr>
          <p:nvPr/>
        </p:nvPicPr>
        <p:blipFill>
          <a:blip r:embed="rId3"/>
          <a:stretch>
            <a:fillRect/>
          </a:stretch>
        </p:blipFill>
        <p:spPr>
          <a:xfrm>
            <a:off x="1070539" y="4062714"/>
            <a:ext cx="1612354" cy="1944548"/>
          </a:xfrm>
          <a:prstGeom prst="rect">
            <a:avLst/>
          </a:prstGeom>
        </p:spPr>
      </p:pic>
      <p:pic>
        <p:nvPicPr>
          <p:cNvPr id="13" name="그림 12"/>
          <p:cNvPicPr>
            <a:picLocks noChangeAspect="1"/>
          </p:cNvPicPr>
          <p:nvPr/>
        </p:nvPicPr>
        <p:blipFill>
          <a:blip r:embed="rId4"/>
          <a:stretch>
            <a:fillRect/>
          </a:stretch>
        </p:blipFill>
        <p:spPr>
          <a:xfrm>
            <a:off x="2787150" y="4062714"/>
            <a:ext cx="1647241" cy="1944548"/>
          </a:xfrm>
          <a:prstGeom prst="rect">
            <a:avLst/>
          </a:prstGeom>
        </p:spPr>
      </p:pic>
      <p:pic>
        <p:nvPicPr>
          <p:cNvPr id="14" name="그림 13"/>
          <p:cNvPicPr>
            <a:picLocks noChangeAspect="1"/>
          </p:cNvPicPr>
          <p:nvPr/>
        </p:nvPicPr>
        <p:blipFill>
          <a:blip r:embed="rId5"/>
          <a:stretch>
            <a:fillRect/>
          </a:stretch>
        </p:blipFill>
        <p:spPr>
          <a:xfrm>
            <a:off x="4515413" y="4102297"/>
            <a:ext cx="1599528" cy="1904965"/>
          </a:xfrm>
          <a:prstGeom prst="rect">
            <a:avLst/>
          </a:prstGeom>
        </p:spPr>
      </p:pic>
    </p:spTree>
    <p:extLst>
      <p:ext uri="{BB962C8B-B14F-4D97-AF65-F5344CB8AC3E}">
        <p14:creationId xmlns:p14="http://schemas.microsoft.com/office/powerpoint/2010/main" val="3359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dissolve">
                                      <p:cBhvr>
                                        <p:cTn id="20" dur="500"/>
                                        <p:tgtEl>
                                          <p:spTgt spid="10">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31"/>
            <a:ext cx="7772400" cy="1470025"/>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Learning Deconvolution Network for Semantic Segmentation</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부제목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685783" rtl="0" eaLnBrk="1" latinLnBrk="1"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1pPr>
            <a:lvl2pPr marL="342891" indent="0" algn="ctr" defTabSz="685783" rtl="0" eaLnBrk="1" latinLnBrk="1"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2pPr>
            <a:lvl3pPr marL="685783" indent="0" algn="ctr" defTabSz="685783" rtl="0" eaLnBrk="1" latinLnBrk="1"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3pPr>
            <a:lvl4pPr marL="1028674"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4pPr>
            <a:lvl5pPr marL="1371566"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5pPr>
            <a:lvl6pPr marL="1714457"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6pPr>
            <a:lvl7pPr marL="2057349"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7pPr>
            <a:lvl8pPr marL="2400240"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8pPr>
            <a:lvl9pPr marL="2743131"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9pPr>
          </a:lstStyle>
          <a:p>
            <a:pPr marL="0" marR="0" lvl="0" indent="0" algn="ctr" defTabSz="685783" rtl="0" eaLnBrk="1" fontAlgn="auto" latinLnBrk="1" hangingPunct="1">
              <a:lnSpc>
                <a:spcPct val="100000"/>
              </a:lnSpc>
              <a:spcBef>
                <a:spcPct val="20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Hyeonwoo</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Noh, </a:t>
            </a: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Seunghoon</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Hong, </a:t>
            </a: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Bohyung</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Han</a:t>
            </a:r>
            <a:endParaRPr kumimoji="0" lang="ko-KR" altLang="en-US" sz="2400" b="0" i="0" u="none" strike="noStrike" kern="1200" cap="none" spc="0" normalizeH="0" baseline="0" noProof="0" dirty="0">
              <a:ln>
                <a:noFill/>
              </a:ln>
              <a:solidFill>
                <a:sysClr val="windowText" lastClr="000000">
                  <a:tint val="75000"/>
                </a:sysClr>
              </a:solidFill>
              <a:effectLst/>
              <a:uLnTx/>
              <a:uFillTx/>
              <a:latin typeface="Calibri"/>
              <a:ea typeface="맑은 고딕"/>
              <a:cs typeface="DejaVu Sans"/>
            </a:endParaRPr>
          </a:p>
        </p:txBody>
      </p:sp>
    </p:spTree>
    <p:extLst>
      <p:ext uri="{BB962C8B-B14F-4D97-AF65-F5344CB8AC3E}">
        <p14:creationId xmlns:p14="http://schemas.microsoft.com/office/powerpoint/2010/main" val="1273069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Our 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Deconvolution Network</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CNN Architecture designed to generate large output</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Enables dense output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score prediction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Instance-wise prediction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Inference on object proposals, then aggregate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Enables recognition of objects with </a:t>
            </a: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multiple scales</a:t>
            </a:r>
          </a:p>
        </p:txBody>
      </p:sp>
    </p:spTree>
    <p:extLst>
      <p:ext uri="{BB962C8B-B14F-4D97-AF65-F5344CB8AC3E}">
        <p14:creationId xmlns:p14="http://schemas.microsoft.com/office/powerpoint/2010/main" val="10992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Generate dense segmentation from fc7 feature representation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Multi-layer of deconvolution</a:t>
            </a:r>
            <a:r>
              <a:rPr kumimoji="0" lang="en-US" altLang="ko-KR" sz="2100" b="0" i="0" u="none" strike="noStrike" kern="1200" cap="none" spc="0" normalizeH="0" baseline="0" noProof="0" dirty="0" smtClean="0">
                <a:ln>
                  <a:noFill/>
                </a:ln>
                <a:solidFill>
                  <a:srgbClr val="C0504D"/>
                </a:solidFill>
                <a:effectLst/>
                <a:uLnTx/>
                <a:uFillTx/>
                <a:latin typeface="Calibri"/>
                <a:ea typeface="맑은 고딕"/>
                <a:cs typeface="DejaVu Sans"/>
              </a:rPr>
              <a:t>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with </a:t>
            </a:r>
            <a:r>
              <a:rPr kumimoji="0" lang="en-US" altLang="ko-KR" sz="21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relu</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non-linearity</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err="1" smtClean="0">
                <a:ln>
                  <a:noFill/>
                </a:ln>
                <a:solidFill>
                  <a:srgbClr val="4F81BD"/>
                </a:solidFill>
                <a:effectLst/>
                <a:uLnTx/>
                <a:uFillTx/>
                <a:latin typeface="Calibri"/>
                <a:ea typeface="맑은 고딕"/>
                <a:cs typeface="DejaVu Sans"/>
              </a:rPr>
              <a:t>Unpooling</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layer based upscaling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727590" y="3354643"/>
            <a:ext cx="7959210" cy="2042001"/>
          </a:xfrm>
          <a:prstGeom prst="rect">
            <a:avLst/>
          </a:prstGeom>
        </p:spPr>
      </p:pic>
    </p:spTree>
    <p:extLst>
      <p:ext uri="{BB962C8B-B14F-4D97-AF65-F5344CB8AC3E}">
        <p14:creationId xmlns:p14="http://schemas.microsoft.com/office/powerpoint/2010/main" val="73228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9"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Unpooling</a:t>
            </a: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Place activations to pooled location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Preserve structure of activations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Deconvolution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Densify sparse activations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Bases to reconstruct shape</a:t>
            </a:r>
            <a:endParaRPr kumimoji="0" lang="en-US" altLang="ko-KR" sz="21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0" name="그림 19"/>
          <p:cNvPicPr>
            <a:picLocks noChangeAspect="1"/>
          </p:cNvPicPr>
          <p:nvPr/>
        </p:nvPicPr>
        <p:blipFill>
          <a:blip r:embed="rId2"/>
          <a:stretch>
            <a:fillRect/>
          </a:stretch>
        </p:blipFill>
        <p:spPr>
          <a:xfrm>
            <a:off x="5256375" y="2813950"/>
            <a:ext cx="3214447" cy="1127979"/>
          </a:xfrm>
          <a:prstGeom prst="rect">
            <a:avLst/>
          </a:prstGeom>
        </p:spPr>
      </p:pic>
      <p:pic>
        <p:nvPicPr>
          <p:cNvPr id="21" name="그림 20"/>
          <p:cNvPicPr>
            <a:picLocks noChangeAspect="1"/>
          </p:cNvPicPr>
          <p:nvPr/>
        </p:nvPicPr>
        <p:blipFill>
          <a:blip r:embed="rId3"/>
          <a:stretch>
            <a:fillRect/>
          </a:stretch>
        </p:blipFill>
        <p:spPr>
          <a:xfrm>
            <a:off x="5256377" y="1581401"/>
            <a:ext cx="3214446" cy="1044108"/>
          </a:xfrm>
          <a:prstGeom prst="rect">
            <a:avLst/>
          </a:prstGeom>
        </p:spPr>
      </p:pic>
      <p:pic>
        <p:nvPicPr>
          <p:cNvPr id="22" name="그림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3" y="4693128"/>
            <a:ext cx="1080000" cy="1080000"/>
          </a:xfrm>
          <a:prstGeom prst="rect">
            <a:avLst/>
          </a:prstGeom>
        </p:spPr>
      </p:pic>
      <p:pic>
        <p:nvPicPr>
          <p:cNvPr id="23" name="그림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2139" y="4693128"/>
            <a:ext cx="1074375" cy="1080000"/>
          </a:xfrm>
          <a:prstGeom prst="rect">
            <a:avLst/>
          </a:prstGeom>
        </p:spPr>
      </p:pic>
      <p:pic>
        <p:nvPicPr>
          <p:cNvPr id="24"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1370" y="4693128"/>
            <a:ext cx="1080000" cy="1080000"/>
          </a:xfrm>
          <a:prstGeom prst="rect">
            <a:avLst/>
          </a:prstGeom>
        </p:spPr>
      </p:pic>
      <p:pic>
        <p:nvPicPr>
          <p:cNvPr id="25" name="그림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6226" y="4693128"/>
            <a:ext cx="1082812" cy="1080000"/>
          </a:xfrm>
          <a:prstGeom prst="rect">
            <a:avLst/>
          </a:prstGeom>
        </p:spPr>
      </p:pic>
      <p:pic>
        <p:nvPicPr>
          <p:cNvPr id="26" name="그림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3894" y="4688602"/>
            <a:ext cx="1080000" cy="1080000"/>
          </a:xfrm>
          <a:prstGeom prst="rect">
            <a:avLst/>
          </a:prstGeom>
        </p:spPr>
      </p:pic>
      <p:pic>
        <p:nvPicPr>
          <p:cNvPr id="27" name="그림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3125" y="4688602"/>
            <a:ext cx="1080000" cy="1080000"/>
          </a:xfrm>
          <a:prstGeom prst="rect">
            <a:avLst/>
          </a:prstGeom>
        </p:spPr>
      </p:pic>
      <p:pic>
        <p:nvPicPr>
          <p:cNvPr id="28" name="그림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2356" y="4688602"/>
            <a:ext cx="1077187" cy="1080000"/>
          </a:xfrm>
          <a:prstGeom prst="rect">
            <a:avLst/>
          </a:prstGeom>
        </p:spPr>
      </p:pic>
      <p:pic>
        <p:nvPicPr>
          <p:cNvPr id="29" name="그림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0636" y="4688602"/>
            <a:ext cx="1082812" cy="1080000"/>
          </a:xfrm>
          <a:prstGeom prst="rect">
            <a:avLst/>
          </a:prstGeom>
        </p:spPr>
      </p:pic>
      <p:sp>
        <p:nvSpPr>
          <p:cNvPr id="30" name="TextBox 29"/>
          <p:cNvSpPr txBox="1"/>
          <p:nvPr/>
        </p:nvSpPr>
        <p:spPr>
          <a:xfrm>
            <a:off x="353386" y="5738844"/>
            <a:ext cx="570990" cy="307777"/>
          </a:xfrm>
          <a:prstGeom prst="rect">
            <a:avLst/>
          </a:prstGeom>
          <a:noFill/>
        </p:spPr>
        <p:txBody>
          <a:bodyPr wrap="none" rtlCol="0">
            <a:spAutoFit/>
          </a:bodyPr>
          <a:lstStyle/>
          <a:p>
            <a:r>
              <a:rPr lang="en-US" altLang="ko-KR" sz="1400" dirty="0" smtClean="0">
                <a:solidFill>
                  <a:prstClr val="black"/>
                </a:solidFill>
                <a:latin typeface="Calibri"/>
                <a:cs typeface="DejaVu Sans"/>
              </a:rPr>
              <a:t>input</a:t>
            </a:r>
            <a:endParaRPr lang="ko-KR" altLang="en-US" sz="1400" dirty="0">
              <a:solidFill>
                <a:prstClr val="black"/>
              </a:solidFill>
              <a:latin typeface="Calibri"/>
              <a:cs typeface="DejaVu Sans"/>
            </a:endParaRPr>
          </a:p>
        </p:txBody>
      </p:sp>
      <p:sp>
        <p:nvSpPr>
          <p:cNvPr id="31" name="TextBox 30"/>
          <p:cNvSpPr txBox="1"/>
          <p:nvPr/>
        </p:nvSpPr>
        <p:spPr>
          <a:xfrm>
            <a:off x="4007632" y="5738844"/>
            <a:ext cx="1697196" cy="307777"/>
          </a:xfrm>
          <a:prstGeom prst="rect">
            <a:avLst/>
          </a:prstGeom>
          <a:noFill/>
        </p:spPr>
        <p:txBody>
          <a:bodyPr wrap="none" rtlCol="0">
            <a:spAutoFit/>
          </a:bodyPr>
          <a:lstStyle/>
          <a:p>
            <a:r>
              <a:rPr lang="en-US" altLang="ko-KR" sz="1400" dirty="0" smtClean="0">
                <a:solidFill>
                  <a:prstClr val="black"/>
                </a:solidFill>
                <a:latin typeface="Calibri"/>
                <a:cs typeface="DejaVu Sans"/>
              </a:rPr>
              <a:t>forward </a:t>
            </a:r>
            <a:r>
              <a:rPr lang="en-US" altLang="ko-KR" sz="1400" dirty="0" err="1" smtClean="0">
                <a:solidFill>
                  <a:prstClr val="black"/>
                </a:solidFill>
                <a:latin typeface="Calibri"/>
                <a:cs typeface="DejaVu Sans"/>
              </a:rPr>
              <a:t>propogation</a:t>
            </a:r>
            <a:endParaRPr lang="ko-KR" altLang="en-US" sz="1400" dirty="0">
              <a:solidFill>
                <a:prstClr val="black"/>
              </a:solidFill>
              <a:latin typeface="Calibri"/>
              <a:cs typeface="DejaVu Sans"/>
            </a:endParaRPr>
          </a:p>
        </p:txBody>
      </p:sp>
      <p:cxnSp>
        <p:nvCxnSpPr>
          <p:cNvPr id="32" name="직선 화살표 연결선 31"/>
          <p:cNvCxnSpPr/>
          <p:nvPr/>
        </p:nvCxnSpPr>
        <p:spPr>
          <a:xfrm flipV="1">
            <a:off x="5704828" y="5892732"/>
            <a:ext cx="3203560" cy="1"/>
          </a:xfrm>
          <a:prstGeom prst="straightConnector1">
            <a:avLst/>
          </a:prstGeom>
          <a:noFill/>
          <a:ln w="28575" cap="flat" cmpd="sng" algn="ctr">
            <a:solidFill>
              <a:sysClr val="windowText" lastClr="000000"/>
            </a:solidFill>
            <a:prstDash val="sysDot"/>
            <a:tailEnd type="triangle"/>
          </a:ln>
          <a:effectLst/>
        </p:spPr>
      </p:cxnSp>
      <p:cxnSp>
        <p:nvCxnSpPr>
          <p:cNvPr id="33" name="직선 연결선 21"/>
          <p:cNvCxnSpPr/>
          <p:nvPr/>
        </p:nvCxnSpPr>
        <p:spPr>
          <a:xfrm flipH="1" flipV="1">
            <a:off x="1402454" y="5892732"/>
            <a:ext cx="2605178" cy="1"/>
          </a:xfrm>
          <a:prstGeom prst="line">
            <a:avLst/>
          </a:prstGeom>
          <a:noFill/>
          <a:ln w="28575" cap="flat" cmpd="sng" algn="ctr">
            <a:solidFill>
              <a:sysClr val="windowText" lastClr="000000"/>
            </a:solidFill>
            <a:prstDash val="sysDot"/>
          </a:ln>
          <a:effectLst/>
        </p:spPr>
      </p:cxnSp>
    </p:spTree>
    <p:extLst>
      <p:ext uri="{BB962C8B-B14F-4D97-AF65-F5344CB8AC3E}">
        <p14:creationId xmlns:p14="http://schemas.microsoft.com/office/powerpoint/2010/main" val="31287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dissolve">
                                      <p:cBhvr>
                                        <p:cTn id="10" dur="500"/>
                                        <p:tgtEl>
                                          <p:spTgt spid="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dissolv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dissolve">
                                      <p:cBhvr>
                                        <p:cTn id="23" dur="500"/>
                                        <p:tgtEl>
                                          <p:spTgt spid="19">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9">
                                            <p:txEl>
                                              <p:pRg st="4" end="4"/>
                                            </p:txEl>
                                          </p:spTgt>
                                        </p:tgtEl>
                                        <p:attrNameLst>
                                          <p:attrName>style.visibility</p:attrName>
                                        </p:attrNameLst>
                                      </p:cBhvr>
                                      <p:to>
                                        <p:strVal val="visible"/>
                                      </p:to>
                                    </p:set>
                                    <p:animEffect transition="in" filter="dissolve">
                                      <p:cBhvr>
                                        <p:cTn id="26" dur="500"/>
                                        <p:tgtEl>
                                          <p:spTgt spid="19">
                                            <p:txEl>
                                              <p:pRg st="4" end="4"/>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9">
                                            <p:txEl>
                                              <p:pRg st="5" end="5"/>
                                            </p:txEl>
                                          </p:spTgt>
                                        </p:tgtEl>
                                        <p:attrNameLst>
                                          <p:attrName>style.visibility</p:attrName>
                                        </p:attrNameLst>
                                      </p:cBhvr>
                                      <p:to>
                                        <p:strVal val="visible"/>
                                      </p:to>
                                    </p:set>
                                    <p:animEffect transition="in" filter="dissolve">
                                      <p:cBhvr>
                                        <p:cTn id="29" dur="500"/>
                                        <p:tgtEl>
                                          <p:spTgt spid="1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dissolve">
                                      <p:cBhvr>
                                        <p:cTn id="47" dur="500"/>
                                        <p:tgtEl>
                                          <p:spTgt spid="3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par>
                                <p:cTn id="51" presetID="9"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dissolve">
                                      <p:cBhvr>
                                        <p:cTn id="53" dur="500"/>
                                        <p:tgtEl>
                                          <p:spTgt spid="32"/>
                                        </p:tgtEl>
                                      </p:cBhvr>
                                    </p:animEffect>
                                  </p:childTnLst>
                                </p:cTn>
                              </p:par>
                              <p:par>
                                <p:cTn id="54" presetID="9"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dissolv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dissolve">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1" i="0" u="none" strike="noStrike" kern="1200" cap="none" spc="0" normalizeH="0" baseline="0" noProof="0" dirty="0" smtClean="0">
                <a:ln>
                  <a:noFill/>
                </a:ln>
                <a:solidFill>
                  <a:srgbClr val="4F81BD"/>
                </a:solidFill>
                <a:effectLst/>
                <a:uLnTx/>
                <a:uFillTx/>
                <a:latin typeface="Calibri"/>
                <a:ea typeface="맑은 고딕"/>
                <a:cs typeface="DejaVu Sans"/>
              </a:rPr>
              <a:t>Training deconvolution network </a:t>
            </a: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is difficult</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Very deep network</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Large output space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Batch Normalization [3]</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Normalize input of every layer to standard Gaussian distribution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Prevent drastic change</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of  input distribution in upper layers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Two stage training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First stage: training with object centered examples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Second stage: training with real object proposals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This approach make the network </a:t>
            </a: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generalize better</a:t>
            </a:r>
            <a:endParaRPr kumimoji="0" lang="en-US" altLang="ko-KR" sz="2100" b="1" i="0" u="none" strike="noStrike" kern="1200" cap="none" spc="0" normalizeH="0" baseline="0" noProof="0" dirty="0">
              <a:ln>
                <a:noFill/>
              </a:ln>
              <a:solidFill>
                <a:srgbClr val="4F81BD"/>
              </a:solidFill>
              <a:effectLst/>
              <a:uLnTx/>
              <a:uFillTx/>
              <a:latin typeface="Calibri"/>
              <a:ea typeface="맑은 고딕"/>
              <a:cs typeface="DejaVu Sans"/>
            </a:endParaRPr>
          </a:p>
        </p:txBody>
      </p:sp>
      <p:sp>
        <p:nvSpPr>
          <p:cNvPr id="7" name="TextBox 6"/>
          <p:cNvSpPr txBox="1"/>
          <p:nvPr/>
        </p:nvSpPr>
        <p:spPr>
          <a:xfrm>
            <a:off x="716400" y="5802788"/>
            <a:ext cx="7963383" cy="461665"/>
          </a:xfrm>
          <a:prstGeom prst="rect">
            <a:avLst/>
          </a:prstGeom>
          <a:noFill/>
        </p:spPr>
        <p:txBody>
          <a:bodyPr wrap="square" rtlCol="0">
            <a:spAutoFit/>
          </a:bodyPr>
          <a:lstStyle/>
          <a:p>
            <a:r>
              <a:rPr lang="en-US" altLang="ko-KR" sz="1200" dirty="0" smtClean="0">
                <a:solidFill>
                  <a:prstClr val="black"/>
                </a:solidFill>
                <a:latin typeface="Calibri"/>
                <a:cs typeface="DejaVu Sans"/>
              </a:rPr>
              <a:t>[3] </a:t>
            </a:r>
            <a:r>
              <a:rPr lang="en-US" altLang="ko-KR" sz="1200" dirty="0">
                <a:solidFill>
                  <a:prstClr val="black"/>
                </a:solidFill>
                <a:latin typeface="Calibri"/>
                <a:cs typeface="DejaVu Sans"/>
              </a:rPr>
              <a:t>S. </a:t>
            </a:r>
            <a:r>
              <a:rPr lang="en-US" altLang="ko-KR" sz="1200" dirty="0" err="1">
                <a:solidFill>
                  <a:prstClr val="black"/>
                </a:solidFill>
                <a:latin typeface="Calibri"/>
                <a:cs typeface="DejaVu Sans"/>
              </a:rPr>
              <a:t>Ioffe</a:t>
            </a:r>
            <a:r>
              <a:rPr lang="en-US" altLang="ko-KR" sz="1200" dirty="0">
                <a:solidFill>
                  <a:prstClr val="black"/>
                </a:solidFill>
                <a:latin typeface="Calibri"/>
                <a:cs typeface="DejaVu Sans"/>
              </a:rPr>
              <a:t> and C. </a:t>
            </a:r>
            <a:r>
              <a:rPr lang="en-US" altLang="ko-KR" sz="1200" dirty="0" err="1">
                <a:solidFill>
                  <a:prstClr val="black"/>
                </a:solidFill>
                <a:latin typeface="Calibri"/>
                <a:cs typeface="DejaVu Sans"/>
              </a:rPr>
              <a:t>Szegedy</a:t>
            </a:r>
            <a:r>
              <a:rPr lang="en-US" altLang="ko-KR" sz="1200" dirty="0">
                <a:solidFill>
                  <a:prstClr val="black"/>
                </a:solidFill>
                <a:latin typeface="Calibri"/>
                <a:cs typeface="DejaVu Sans"/>
              </a:rPr>
              <a:t>. Batch normalization: </a:t>
            </a:r>
            <a:r>
              <a:rPr lang="en-US" altLang="ko-KR" sz="1200" dirty="0" smtClean="0">
                <a:solidFill>
                  <a:prstClr val="black"/>
                </a:solidFill>
                <a:latin typeface="Calibri"/>
                <a:cs typeface="DejaVu Sans"/>
              </a:rPr>
              <a:t>Accelerating deep </a:t>
            </a:r>
            <a:r>
              <a:rPr lang="en-US" altLang="ko-KR" sz="1200" dirty="0">
                <a:solidFill>
                  <a:prstClr val="black"/>
                </a:solidFill>
                <a:latin typeface="Calibri"/>
                <a:cs typeface="DejaVu Sans"/>
              </a:rPr>
              <a:t>network training by reducing internal covariate shift</a:t>
            </a:r>
            <a:r>
              <a:rPr lang="en-US" altLang="ko-KR" sz="1200" dirty="0" smtClean="0">
                <a:solidFill>
                  <a:prstClr val="black"/>
                </a:solidFill>
                <a:latin typeface="Calibri"/>
                <a:cs typeface="DejaVu Sans"/>
              </a:rPr>
              <a:t>. </a:t>
            </a:r>
            <a:r>
              <a:rPr lang="en-US" altLang="ko-KR" sz="1200" dirty="0" err="1" smtClean="0">
                <a:solidFill>
                  <a:prstClr val="black"/>
                </a:solidFill>
                <a:latin typeface="Calibri"/>
                <a:cs typeface="DejaVu Sans"/>
              </a:rPr>
              <a:t>arXiv</a:t>
            </a:r>
            <a:r>
              <a:rPr lang="en-US" altLang="ko-KR" sz="1200" dirty="0" smtClean="0">
                <a:solidFill>
                  <a:prstClr val="black"/>
                </a:solidFill>
                <a:latin typeface="Calibri"/>
                <a:cs typeface="DejaVu Sans"/>
              </a:rPr>
              <a:t> </a:t>
            </a:r>
            <a:r>
              <a:rPr lang="en-US" altLang="ko-KR" sz="1200" dirty="0">
                <a:solidFill>
                  <a:prstClr val="black"/>
                </a:solidFill>
                <a:latin typeface="Calibri"/>
                <a:cs typeface="DejaVu Sans"/>
              </a:rPr>
              <a:t>preprint arXiv:1502.03167, 2015.</a:t>
            </a:r>
            <a:r>
              <a:rPr lang="en-US" altLang="ko-KR" sz="1200" dirty="0" smtClean="0">
                <a:solidFill>
                  <a:prstClr val="black"/>
                </a:solidFill>
                <a:latin typeface="Calibri"/>
                <a:cs typeface="DejaVu Sans"/>
              </a:rPr>
              <a:t> </a:t>
            </a:r>
            <a:endParaRPr lang="ko-KR" altLang="en-US" sz="1200" dirty="0">
              <a:solidFill>
                <a:prstClr val="black"/>
              </a:solidFill>
              <a:latin typeface="Calibri"/>
              <a:cs typeface="DejaVu Sans"/>
            </a:endParaRPr>
          </a:p>
        </p:txBody>
      </p:sp>
    </p:spTree>
    <p:extLst>
      <p:ext uri="{BB962C8B-B14F-4D97-AF65-F5344CB8AC3E}">
        <p14:creationId xmlns:p14="http://schemas.microsoft.com/office/powerpoint/2010/main" val="15067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dissolve">
                                      <p:cBhvr>
                                        <p:cTn id="29" dur="500"/>
                                        <p:tgtEl>
                                          <p:spTgt spid="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dissolve">
                                      <p:cBhvr>
                                        <p:cTn id="32" dur="500"/>
                                        <p:tgtEl>
                                          <p:spTgt spid="6">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dissolve">
                                      <p:cBhvr>
                                        <p:cTn id="35" dur="500"/>
                                        <p:tgtEl>
                                          <p:spTgt spid="6">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dissolv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p:cNvPicPr>
          <p:nvPr/>
        </p:nvPicPr>
        <p:blipFill rotWithShape="1">
          <a:blip r:embed="rId2" cstate="print">
            <a:extLst>
              <a:ext uri="{28A0092B-C50C-407E-A947-70E740481C1C}">
                <a14:useLocalDpi xmlns:a14="http://schemas.microsoft.com/office/drawing/2010/main" val="0"/>
              </a:ext>
            </a:extLst>
          </a:blip>
          <a:srcRect l="78620" t="37074" b="27425"/>
          <a:stretch/>
        </p:blipFill>
        <p:spPr>
          <a:xfrm>
            <a:off x="4756805" y="2351494"/>
            <a:ext cx="612000" cy="612000"/>
          </a:xfrm>
          <a:prstGeom prst="rect">
            <a:avLst/>
          </a:prstGeom>
          <a:ln>
            <a:solidFill>
              <a:srgbClr val="FF0000"/>
            </a:solidFill>
          </a:ln>
        </p:spPr>
      </p:pic>
      <p:sp>
        <p:nvSpPr>
          <p:cNvPr id="23"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Inference on object proposals, pixel-wise aggregation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Objects with multiple scale are detected in different proposals </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4" name="그림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5876" y="2178230"/>
            <a:ext cx="1643389" cy="1232542"/>
          </a:xfrm>
          <a:prstGeom prst="rect">
            <a:avLst/>
          </a:prstGeom>
        </p:spPr>
      </p:pic>
      <p:sp>
        <p:nvSpPr>
          <p:cNvPr id="2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Instance-wise Prediction</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6" name="그림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38" y="2178230"/>
            <a:ext cx="1643389" cy="1232542"/>
          </a:xfrm>
          <a:prstGeom prst="rect">
            <a:avLst/>
          </a:prstGeom>
        </p:spPr>
      </p:pic>
      <p:sp>
        <p:nvSpPr>
          <p:cNvPr id="27" name="직사각형 26"/>
          <p:cNvSpPr/>
          <p:nvPr/>
        </p:nvSpPr>
        <p:spPr>
          <a:xfrm>
            <a:off x="2776857" y="2580519"/>
            <a:ext cx="1270569" cy="72118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8" name="직사각형 27"/>
          <p:cNvSpPr/>
          <p:nvPr/>
        </p:nvSpPr>
        <p:spPr>
          <a:xfrm>
            <a:off x="3141496" y="2714514"/>
            <a:ext cx="600365" cy="67942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9" name="직사각형 28"/>
          <p:cNvSpPr/>
          <p:nvPr/>
        </p:nvSpPr>
        <p:spPr>
          <a:xfrm>
            <a:off x="3943700" y="2635054"/>
            <a:ext cx="274707" cy="47278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0" name="직사각형 29"/>
          <p:cNvSpPr/>
          <p:nvPr/>
        </p:nvSpPr>
        <p:spPr>
          <a:xfrm>
            <a:off x="3388329" y="2218393"/>
            <a:ext cx="635226" cy="47278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1" name="TextBox 30"/>
          <p:cNvSpPr txBox="1"/>
          <p:nvPr/>
        </p:nvSpPr>
        <p:spPr>
          <a:xfrm>
            <a:off x="978897" y="3393942"/>
            <a:ext cx="1082669" cy="276999"/>
          </a:xfrm>
          <a:prstGeom prst="rect">
            <a:avLst/>
          </a:prstGeom>
          <a:noFill/>
        </p:spPr>
        <p:txBody>
          <a:bodyPr wrap="none" rtlCol="0">
            <a:spAutoFit/>
          </a:bodyPr>
          <a:lstStyle/>
          <a:p>
            <a:r>
              <a:rPr lang="en-US" altLang="ko-KR" sz="1200" dirty="0" smtClean="0">
                <a:solidFill>
                  <a:prstClr val="black"/>
                </a:solidFill>
                <a:latin typeface="Calibri"/>
                <a:cs typeface="DejaVu Sans"/>
              </a:rPr>
              <a:t>1. Input image</a:t>
            </a:r>
            <a:endParaRPr lang="ko-KR" altLang="en-US" sz="1200" dirty="0">
              <a:solidFill>
                <a:prstClr val="black"/>
              </a:solidFill>
              <a:latin typeface="Calibri"/>
              <a:cs typeface="DejaVu Sans"/>
            </a:endParaRPr>
          </a:p>
        </p:txBody>
      </p:sp>
      <p:sp>
        <p:nvSpPr>
          <p:cNvPr id="32" name="TextBox 31"/>
          <p:cNvSpPr txBox="1"/>
          <p:nvPr/>
        </p:nvSpPr>
        <p:spPr>
          <a:xfrm>
            <a:off x="2715219" y="3393942"/>
            <a:ext cx="1390830" cy="276999"/>
          </a:xfrm>
          <a:prstGeom prst="rect">
            <a:avLst/>
          </a:prstGeom>
          <a:noFill/>
        </p:spPr>
        <p:txBody>
          <a:bodyPr wrap="none" rtlCol="0">
            <a:spAutoFit/>
          </a:bodyPr>
          <a:lstStyle/>
          <a:p>
            <a:r>
              <a:rPr lang="en-US" altLang="ko-KR" sz="1200" dirty="0">
                <a:solidFill>
                  <a:prstClr val="black"/>
                </a:solidFill>
                <a:latin typeface="Calibri"/>
                <a:cs typeface="DejaVu Sans"/>
              </a:rPr>
              <a:t>2</a:t>
            </a:r>
            <a:r>
              <a:rPr lang="en-US" altLang="ko-KR" sz="1200" dirty="0" smtClean="0">
                <a:solidFill>
                  <a:prstClr val="black"/>
                </a:solidFill>
                <a:latin typeface="Calibri"/>
                <a:cs typeface="DejaVu Sans"/>
              </a:rPr>
              <a:t>. Object proposals</a:t>
            </a:r>
            <a:endParaRPr lang="ko-KR" altLang="en-US" sz="1200" dirty="0">
              <a:solidFill>
                <a:prstClr val="black"/>
              </a:solidFill>
              <a:latin typeface="Calibri"/>
              <a:cs typeface="DejaVu Sans"/>
            </a:endParaRPr>
          </a:p>
        </p:txBody>
      </p:sp>
      <p:pic>
        <p:nvPicPr>
          <p:cNvPr id="33" name="그림 32"/>
          <p:cNvPicPr>
            <a:picLocks/>
          </p:cNvPicPr>
          <p:nvPr/>
        </p:nvPicPr>
        <p:blipFill rotWithShape="1">
          <a:blip r:embed="rId2" cstate="print">
            <a:extLst>
              <a:ext uri="{28A0092B-C50C-407E-A947-70E740481C1C}">
                <a14:useLocalDpi xmlns:a14="http://schemas.microsoft.com/office/drawing/2010/main" val="0"/>
              </a:ext>
            </a:extLst>
          </a:blip>
          <a:srcRect l="51890" r="14657" b="56544"/>
          <a:stretch/>
        </p:blipFill>
        <p:spPr>
          <a:xfrm>
            <a:off x="4709273" y="2416572"/>
            <a:ext cx="612000" cy="612000"/>
          </a:xfrm>
          <a:prstGeom prst="rect">
            <a:avLst/>
          </a:prstGeom>
          <a:ln>
            <a:solidFill>
              <a:srgbClr val="FF0000"/>
            </a:solidFill>
          </a:ln>
        </p:spPr>
      </p:pic>
      <p:pic>
        <p:nvPicPr>
          <p:cNvPr id="34" name="그림 33"/>
          <p:cNvPicPr>
            <a:picLocks/>
          </p:cNvPicPr>
          <p:nvPr/>
        </p:nvPicPr>
        <p:blipFill rotWithShape="1">
          <a:blip r:embed="rId3" cstate="print">
            <a:extLst>
              <a:ext uri="{28A0092B-C50C-407E-A947-70E740481C1C}">
                <a14:useLocalDpi xmlns:a14="http://schemas.microsoft.com/office/drawing/2010/main" val="0"/>
              </a:ext>
            </a:extLst>
          </a:blip>
          <a:srcRect l="11430" t="910" r="9033"/>
          <a:stretch/>
        </p:blipFill>
        <p:spPr>
          <a:xfrm>
            <a:off x="4647034" y="2492870"/>
            <a:ext cx="612000" cy="612000"/>
          </a:xfrm>
          <a:prstGeom prst="rect">
            <a:avLst/>
          </a:prstGeom>
          <a:ln>
            <a:solidFill>
              <a:srgbClr val="FF0000"/>
            </a:solidFill>
          </a:ln>
        </p:spPr>
      </p:pic>
      <p:pic>
        <p:nvPicPr>
          <p:cNvPr id="35" name="그림 34"/>
          <p:cNvPicPr>
            <a:picLocks/>
          </p:cNvPicPr>
          <p:nvPr/>
        </p:nvPicPr>
        <p:blipFill rotWithShape="1">
          <a:blip r:embed="rId4" cstate="print">
            <a:extLst>
              <a:ext uri="{28A0092B-C50C-407E-A947-70E740481C1C}">
                <a14:useLocalDpi xmlns:a14="http://schemas.microsoft.com/office/drawing/2010/main" val="0"/>
              </a:ext>
            </a:extLst>
          </a:blip>
          <a:srcRect l="31796" t="44022" r="30996" b="3636"/>
          <a:stretch/>
        </p:blipFill>
        <p:spPr>
          <a:xfrm>
            <a:off x="4584795" y="2574778"/>
            <a:ext cx="611470" cy="612000"/>
          </a:xfrm>
          <a:prstGeom prst="rect">
            <a:avLst/>
          </a:prstGeom>
          <a:ln>
            <a:solidFill>
              <a:srgbClr val="FF0000"/>
            </a:solidFill>
          </a:ln>
        </p:spPr>
      </p:pic>
      <p:cxnSp>
        <p:nvCxnSpPr>
          <p:cNvPr id="36" name="직선 화살표 연결선 35"/>
          <p:cNvCxnSpPr/>
          <p:nvPr/>
        </p:nvCxnSpPr>
        <p:spPr>
          <a:xfrm>
            <a:off x="5452740" y="2829008"/>
            <a:ext cx="1480992" cy="0"/>
          </a:xfrm>
          <a:prstGeom prst="straightConnector1">
            <a:avLst/>
          </a:prstGeom>
          <a:noFill/>
          <a:ln w="57150" cap="flat" cmpd="sng" algn="ctr">
            <a:solidFill>
              <a:sysClr val="windowText" lastClr="000000"/>
            </a:solidFill>
            <a:prstDash val="solid"/>
            <a:tailEnd type="triangle"/>
          </a:ln>
          <a:effectLst/>
        </p:spPr>
      </p:cxnSp>
      <p:sp>
        <p:nvSpPr>
          <p:cNvPr id="37" name="직사각형 36"/>
          <p:cNvSpPr/>
          <p:nvPr/>
        </p:nvSpPr>
        <p:spPr>
          <a:xfrm>
            <a:off x="5582814" y="2635054"/>
            <a:ext cx="1020986" cy="387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err="1" smtClean="0">
                <a:ln>
                  <a:noFill/>
                </a:ln>
                <a:solidFill>
                  <a:prstClr val="black"/>
                </a:solidFill>
                <a:effectLst/>
                <a:uLnTx/>
                <a:uFillTx/>
                <a:latin typeface="Calibri"/>
                <a:ea typeface="맑은 고딕"/>
                <a:cs typeface="DejaVu Sans"/>
              </a:rPr>
              <a:t>DeconvNet</a:t>
            </a:r>
            <a:endParaRPr kumimoji="0" lang="ko-KR" altLang="en-US" sz="1400" b="0" i="0" u="none" strike="noStrike" kern="0" cap="none" spc="0" normalizeH="0" baseline="0" noProof="0" dirty="0" smtClean="0">
              <a:ln>
                <a:noFill/>
              </a:ln>
              <a:solidFill>
                <a:prstClr val="black"/>
              </a:solidFill>
              <a:effectLst/>
              <a:uLnTx/>
              <a:uFillTx/>
              <a:latin typeface="Calibri"/>
              <a:ea typeface="맑은 고딕"/>
              <a:cs typeface="DejaVu Sans"/>
            </a:endParaRPr>
          </a:p>
        </p:txBody>
      </p:sp>
      <p:pic>
        <p:nvPicPr>
          <p:cNvPr id="38" name="그림 37"/>
          <p:cNvPicPr>
            <a:picLocks noChangeAspect="1"/>
          </p:cNvPicPr>
          <p:nvPr/>
        </p:nvPicPr>
        <p:blipFill rotWithShape="1">
          <a:blip r:embed="rId5" cstate="print">
            <a:extLst>
              <a:ext uri="{28A0092B-C50C-407E-A947-70E740481C1C}">
                <a14:useLocalDpi xmlns:a14="http://schemas.microsoft.com/office/drawing/2010/main" val="0"/>
              </a:ext>
            </a:extLst>
          </a:blip>
          <a:srcRect l="11390" t="5397" r="11558" b="11472"/>
          <a:stretch/>
        </p:blipFill>
        <p:spPr>
          <a:xfrm>
            <a:off x="7015123" y="2179572"/>
            <a:ext cx="1636750" cy="1231200"/>
          </a:xfrm>
          <a:prstGeom prst="rect">
            <a:avLst/>
          </a:prstGeom>
        </p:spPr>
      </p:pic>
      <p:sp>
        <p:nvSpPr>
          <p:cNvPr id="39" name="TextBox 38"/>
          <p:cNvSpPr txBox="1"/>
          <p:nvPr/>
        </p:nvSpPr>
        <p:spPr>
          <a:xfrm>
            <a:off x="4764327" y="3393942"/>
            <a:ext cx="2016321" cy="276999"/>
          </a:xfrm>
          <a:prstGeom prst="rect">
            <a:avLst/>
          </a:prstGeom>
          <a:noFill/>
        </p:spPr>
        <p:txBody>
          <a:bodyPr wrap="none" rtlCol="0">
            <a:spAutoFit/>
          </a:bodyPr>
          <a:lstStyle/>
          <a:p>
            <a:r>
              <a:rPr lang="en-US" altLang="ko-KR" sz="1200" dirty="0" smtClean="0">
                <a:solidFill>
                  <a:prstClr val="black"/>
                </a:solidFill>
                <a:latin typeface="Calibri"/>
                <a:cs typeface="DejaVu Sans"/>
              </a:rPr>
              <a:t>3. Prediction and aggregation</a:t>
            </a:r>
            <a:endParaRPr lang="ko-KR" altLang="en-US" sz="1200" dirty="0">
              <a:solidFill>
                <a:prstClr val="black"/>
              </a:solidFill>
              <a:latin typeface="Calibri"/>
              <a:cs typeface="DejaVu Sans"/>
            </a:endParaRPr>
          </a:p>
        </p:txBody>
      </p:sp>
      <p:sp>
        <p:nvSpPr>
          <p:cNvPr id="40" name="TextBox 39"/>
          <p:cNvSpPr txBox="1"/>
          <p:nvPr/>
        </p:nvSpPr>
        <p:spPr>
          <a:xfrm>
            <a:off x="7446753" y="3393942"/>
            <a:ext cx="783099" cy="276999"/>
          </a:xfrm>
          <a:prstGeom prst="rect">
            <a:avLst/>
          </a:prstGeom>
          <a:noFill/>
        </p:spPr>
        <p:txBody>
          <a:bodyPr wrap="none" rtlCol="0">
            <a:spAutoFit/>
          </a:bodyPr>
          <a:lstStyle/>
          <a:p>
            <a:r>
              <a:rPr lang="en-US" altLang="ko-KR" sz="1200" dirty="0" smtClean="0">
                <a:solidFill>
                  <a:prstClr val="black"/>
                </a:solidFill>
                <a:latin typeface="Calibri"/>
                <a:cs typeface="DejaVu Sans"/>
              </a:rPr>
              <a:t>4. Results</a:t>
            </a:r>
            <a:endParaRPr lang="ko-KR" altLang="en-US" sz="1200" dirty="0">
              <a:solidFill>
                <a:prstClr val="black"/>
              </a:solidFill>
              <a:latin typeface="Calibri"/>
              <a:cs typeface="DejaVu Sans"/>
            </a:endParaRPr>
          </a:p>
        </p:txBody>
      </p:sp>
      <p:pic>
        <p:nvPicPr>
          <p:cNvPr id="41" name="그림 40"/>
          <p:cNvPicPr>
            <a:picLocks noChangeAspect="1"/>
          </p:cNvPicPr>
          <p:nvPr/>
        </p:nvPicPr>
        <p:blipFill>
          <a:blip r:embed="rId6"/>
          <a:stretch>
            <a:fillRect/>
          </a:stretch>
        </p:blipFill>
        <p:spPr>
          <a:xfrm>
            <a:off x="698538" y="4361497"/>
            <a:ext cx="7875409" cy="1389490"/>
          </a:xfrm>
          <a:prstGeom prst="rect">
            <a:avLst/>
          </a:prstGeom>
        </p:spPr>
      </p:pic>
    </p:spTree>
    <p:extLst>
      <p:ext uri="{BB962C8B-B14F-4D97-AF65-F5344CB8AC3E}">
        <p14:creationId xmlns:p14="http://schemas.microsoft.com/office/powerpoint/2010/main" val="19316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dissolv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par>
                                <p:cTn id="37" presetID="9"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dissolve">
                                      <p:cBhvr>
                                        <p:cTn id="39" dur="500"/>
                                        <p:tgtEl>
                                          <p:spTgt spid="33"/>
                                        </p:tgtEl>
                                      </p:cBhvr>
                                    </p:animEffect>
                                  </p:childTnLst>
                                </p:cTn>
                              </p:par>
                              <p:par>
                                <p:cTn id="40" presetID="9"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par>
                                <p:cTn id="43" presetID="9"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par>
                                <p:cTn id="46" presetID="9"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dissolve">
                                      <p:cBhvr>
                                        <p:cTn id="48" dur="500"/>
                                        <p:tgtEl>
                                          <p:spTgt spid="3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par>
                                <p:cTn id="52" presetID="9"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dissolve">
                                      <p:cBhvr>
                                        <p:cTn id="54" dur="500"/>
                                        <p:tgtEl>
                                          <p:spTgt spid="3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dissolve">
                                      <p:cBhvr>
                                        <p:cTn id="57" dur="500"/>
                                        <p:tgtEl>
                                          <p:spTgt spid="3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dissolv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3">
                                            <p:txEl>
                                              <p:pRg st="5" end="5"/>
                                            </p:txEl>
                                          </p:spTgt>
                                        </p:tgtEl>
                                        <p:attrNameLst>
                                          <p:attrName>style.visibility</p:attrName>
                                        </p:attrNameLst>
                                      </p:cBhvr>
                                      <p:to>
                                        <p:strVal val="visible"/>
                                      </p:to>
                                    </p:set>
                                    <p:animEffect transition="in" filter="dissolve">
                                      <p:cBhvr>
                                        <p:cTn id="65" dur="500"/>
                                        <p:tgtEl>
                                          <p:spTgt spid="2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dissolv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p:bldP spid="32" grpId="0"/>
      <p:bldP spid="37" grpId="0" animBg="1"/>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Ensemble with FCN based model</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FCN based models have complementary characteristic with ours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Ours: capture fine-detail, handle objects with various scales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FCN: capture context within image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Fully Connected CRF [4] based post-processing</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0"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Further performance enhancement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1" name="그림 10"/>
          <p:cNvPicPr>
            <a:picLocks noChangeAspect="1"/>
          </p:cNvPicPr>
          <p:nvPr/>
        </p:nvPicPr>
        <p:blipFill>
          <a:blip r:embed="rId2"/>
          <a:stretch>
            <a:fillRect/>
          </a:stretch>
        </p:blipFill>
        <p:spPr>
          <a:xfrm>
            <a:off x="457200" y="5045913"/>
            <a:ext cx="8280000" cy="1024158"/>
          </a:xfrm>
          <a:prstGeom prst="rect">
            <a:avLst/>
          </a:prstGeom>
        </p:spPr>
      </p:pic>
      <p:pic>
        <p:nvPicPr>
          <p:cNvPr id="12" name="그림 11"/>
          <p:cNvPicPr>
            <a:picLocks noChangeAspect="1"/>
          </p:cNvPicPr>
          <p:nvPr/>
        </p:nvPicPr>
        <p:blipFill>
          <a:blip r:embed="rId3"/>
          <a:stretch>
            <a:fillRect/>
          </a:stretch>
        </p:blipFill>
        <p:spPr>
          <a:xfrm>
            <a:off x="457200" y="4875957"/>
            <a:ext cx="8280000" cy="177023"/>
          </a:xfrm>
          <a:prstGeom prst="rect">
            <a:avLst/>
          </a:prstGeom>
        </p:spPr>
      </p:pic>
      <p:sp>
        <p:nvSpPr>
          <p:cNvPr id="13" name="TextBox 12"/>
          <p:cNvSpPr txBox="1"/>
          <p:nvPr/>
        </p:nvSpPr>
        <p:spPr>
          <a:xfrm>
            <a:off x="716400" y="6032793"/>
            <a:ext cx="7963383" cy="276999"/>
          </a:xfrm>
          <a:prstGeom prst="rect">
            <a:avLst/>
          </a:prstGeom>
          <a:noFill/>
        </p:spPr>
        <p:txBody>
          <a:bodyPr wrap="square" rtlCol="0">
            <a:spAutoFit/>
          </a:bodyPr>
          <a:lstStyle/>
          <a:p>
            <a:r>
              <a:rPr lang="en-US" altLang="ko-KR" sz="1200" dirty="0" smtClean="0">
                <a:solidFill>
                  <a:prstClr val="black"/>
                </a:solidFill>
                <a:latin typeface="Calibri"/>
                <a:cs typeface="DejaVu Sans"/>
              </a:rPr>
              <a:t>[4] </a:t>
            </a:r>
            <a:r>
              <a:rPr lang="en-US" altLang="ko-KR" sz="1200" dirty="0">
                <a:solidFill>
                  <a:prstClr val="black"/>
                </a:solidFill>
                <a:latin typeface="Calibri"/>
                <a:cs typeface="DejaVu Sans"/>
              </a:rPr>
              <a:t>P. </a:t>
            </a:r>
            <a:r>
              <a:rPr lang="en-US" altLang="ko-KR" sz="1200" dirty="0" err="1" smtClean="0">
                <a:solidFill>
                  <a:prstClr val="black"/>
                </a:solidFill>
                <a:latin typeface="Calibri"/>
                <a:cs typeface="DejaVu Sans"/>
              </a:rPr>
              <a:t>Krähenbühl</a:t>
            </a:r>
            <a:r>
              <a:rPr lang="en-US" altLang="ko-KR" sz="1200" dirty="0" smtClean="0">
                <a:solidFill>
                  <a:prstClr val="black"/>
                </a:solidFill>
                <a:latin typeface="Calibri"/>
                <a:cs typeface="DejaVu Sans"/>
              </a:rPr>
              <a:t> </a:t>
            </a:r>
            <a:r>
              <a:rPr lang="en-US" altLang="ko-KR" sz="1200" dirty="0">
                <a:solidFill>
                  <a:prstClr val="black"/>
                </a:solidFill>
                <a:latin typeface="Calibri"/>
                <a:cs typeface="DejaVu Sans"/>
              </a:rPr>
              <a:t>and V. </a:t>
            </a:r>
            <a:r>
              <a:rPr lang="en-US" altLang="ko-KR" sz="1200" dirty="0" err="1">
                <a:solidFill>
                  <a:prstClr val="black"/>
                </a:solidFill>
                <a:latin typeface="Calibri"/>
                <a:cs typeface="DejaVu Sans"/>
              </a:rPr>
              <a:t>Koltun</a:t>
            </a:r>
            <a:r>
              <a:rPr lang="en-US" altLang="ko-KR" sz="1200" dirty="0">
                <a:solidFill>
                  <a:prstClr val="black"/>
                </a:solidFill>
                <a:latin typeface="Calibri"/>
                <a:cs typeface="DejaVu Sans"/>
              </a:rPr>
              <a:t>. Efficient inference in fully connected </a:t>
            </a:r>
            <a:r>
              <a:rPr lang="en-US" altLang="ko-KR" sz="1200" dirty="0" err="1">
                <a:solidFill>
                  <a:prstClr val="black"/>
                </a:solidFill>
                <a:latin typeface="Calibri"/>
                <a:cs typeface="DejaVu Sans"/>
              </a:rPr>
              <a:t>crfs</a:t>
            </a:r>
            <a:r>
              <a:rPr lang="en-US" altLang="ko-KR" sz="1200" dirty="0">
                <a:solidFill>
                  <a:prstClr val="black"/>
                </a:solidFill>
                <a:latin typeface="Calibri"/>
                <a:cs typeface="DejaVu Sans"/>
              </a:rPr>
              <a:t> with </a:t>
            </a:r>
            <a:r>
              <a:rPr lang="en-US" altLang="ko-KR" sz="1200" dirty="0" err="1">
                <a:solidFill>
                  <a:prstClr val="black"/>
                </a:solidFill>
                <a:latin typeface="Calibri"/>
                <a:cs typeface="DejaVu Sans"/>
              </a:rPr>
              <a:t>gaussian</a:t>
            </a:r>
            <a:r>
              <a:rPr lang="en-US" altLang="ko-KR" sz="1200" dirty="0">
                <a:solidFill>
                  <a:prstClr val="black"/>
                </a:solidFill>
                <a:latin typeface="Calibri"/>
                <a:cs typeface="DejaVu Sans"/>
              </a:rPr>
              <a:t> edge potentials. In NIPS, 2011. </a:t>
            </a:r>
            <a:endParaRPr lang="ko-KR" altLang="en-US" sz="1200" dirty="0">
              <a:solidFill>
                <a:prstClr val="black"/>
              </a:solidFill>
              <a:latin typeface="Calibri"/>
              <a:cs typeface="DejaVu Sans"/>
            </a:endParaRPr>
          </a:p>
        </p:txBody>
      </p:sp>
      <p:pic>
        <p:nvPicPr>
          <p:cNvPr id="14" name="그림 13"/>
          <p:cNvPicPr>
            <a:picLocks noChangeAspect="1"/>
          </p:cNvPicPr>
          <p:nvPr/>
        </p:nvPicPr>
        <p:blipFill>
          <a:blip r:embed="rId4"/>
          <a:stretch>
            <a:fillRect/>
          </a:stretch>
        </p:blipFill>
        <p:spPr>
          <a:xfrm>
            <a:off x="507660" y="3662995"/>
            <a:ext cx="2830182" cy="154044"/>
          </a:xfrm>
          <a:prstGeom prst="rect">
            <a:avLst/>
          </a:prstGeom>
        </p:spPr>
      </p:pic>
      <p:pic>
        <p:nvPicPr>
          <p:cNvPr id="15" name="그림 14"/>
          <p:cNvPicPr>
            <a:picLocks noChangeAspect="1"/>
          </p:cNvPicPr>
          <p:nvPr/>
        </p:nvPicPr>
        <p:blipFill>
          <a:blip r:embed="rId5"/>
          <a:stretch>
            <a:fillRect/>
          </a:stretch>
        </p:blipFill>
        <p:spPr>
          <a:xfrm>
            <a:off x="457200" y="3816161"/>
            <a:ext cx="8280000" cy="1018848"/>
          </a:xfrm>
          <a:prstGeom prst="rect">
            <a:avLst/>
          </a:prstGeom>
        </p:spPr>
      </p:pic>
    </p:spTree>
    <p:extLst>
      <p:ext uri="{BB962C8B-B14F-4D97-AF65-F5344CB8AC3E}">
        <p14:creationId xmlns:p14="http://schemas.microsoft.com/office/powerpoint/2010/main" val="1704415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Best among the models trained with VOC2012 training data</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VOC2012: 12,031 images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MSCOCO: 123,287 images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113562" y="2915516"/>
            <a:ext cx="8986283" cy="3188484"/>
          </a:xfrm>
          <a:prstGeom prst="rect">
            <a:avLst/>
          </a:prstGeom>
        </p:spPr>
      </p:pic>
      <p:sp>
        <p:nvSpPr>
          <p:cNvPr id="8"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Quantitative Result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9" name="직사각형 8"/>
          <p:cNvSpPr/>
          <p:nvPr/>
        </p:nvSpPr>
        <p:spPr>
          <a:xfrm>
            <a:off x="234553" y="3600970"/>
            <a:ext cx="8820000" cy="1656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rgbClr val="FF0000"/>
              </a:solidFill>
              <a:effectLst/>
              <a:uLnTx/>
              <a:uFillTx/>
              <a:latin typeface="Calibri"/>
              <a:ea typeface="맑은 고딕"/>
              <a:cs typeface="DejaVu Sans"/>
            </a:endParaRPr>
          </a:p>
        </p:txBody>
      </p:sp>
    </p:spTree>
    <p:extLst>
      <p:ext uri="{BB962C8B-B14F-4D97-AF65-F5344CB8AC3E}">
        <p14:creationId xmlns:p14="http://schemas.microsoft.com/office/powerpoint/2010/main" val="823008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Qualitative Result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612000" y="1417638"/>
            <a:ext cx="7920000" cy="4851054"/>
          </a:xfrm>
          <a:prstGeom prst="rect">
            <a:avLst/>
          </a:prstGeom>
        </p:spPr>
      </p:pic>
    </p:spTree>
    <p:extLst>
      <p:ext uri="{BB962C8B-B14F-4D97-AF65-F5344CB8AC3E}">
        <p14:creationId xmlns:p14="http://schemas.microsoft.com/office/powerpoint/2010/main" val="358815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Previous CNN </a:t>
            </a:r>
            <a:r>
              <a:rPr lang="en-US" altLang="ko-KR" dirty="0" smtClean="0"/>
              <a:t>based Works</a:t>
            </a:r>
            <a:endParaRPr kumimoji="1" lang="ko-KR" altLang="en-US" dirty="0"/>
          </a:p>
        </p:txBody>
      </p:sp>
      <p:sp>
        <p:nvSpPr>
          <p:cNvPr id="5" name="내용 개체 틀 2"/>
          <p:cNvSpPr>
            <a:spLocks noGrp="1"/>
          </p:cNvSpPr>
          <p:nvPr>
            <p:ph idx="1"/>
          </p:nvPr>
        </p:nvSpPr>
        <p:spPr>
          <a:xfrm>
            <a:off x="258537" y="1916832"/>
            <a:ext cx="8777959" cy="2664295"/>
          </a:xfrm>
        </p:spPr>
        <p:txBody>
          <a:bodyPr>
            <a:noAutofit/>
          </a:bodyPr>
          <a:lstStyle/>
          <a:p>
            <a:r>
              <a:rPr lang="en-US" altLang="ko-KR" sz="2400" dirty="0" smtClean="0"/>
              <a:t>Fully </a:t>
            </a:r>
            <a:r>
              <a:rPr lang="en-US" altLang="ko-KR" sz="2400" dirty="0"/>
              <a:t>Convolutional Networks for Semantic </a:t>
            </a:r>
            <a:r>
              <a:rPr lang="en-US" altLang="ko-KR" sz="2400" dirty="0" smtClean="0"/>
              <a:t>Segmentation [FCN] [1]</a:t>
            </a:r>
          </a:p>
          <a:p>
            <a:endParaRPr lang="en-US" altLang="ko-KR" sz="2400" dirty="0"/>
          </a:p>
          <a:p>
            <a:r>
              <a:rPr lang="en-US" altLang="ko-KR" sz="2400" dirty="0" smtClean="0"/>
              <a:t>Semantic </a:t>
            </a:r>
            <a:r>
              <a:rPr lang="en-US" altLang="ko-KR" sz="2400" dirty="0"/>
              <a:t>Image Segmentation with Deep Convolutional Nets and Fully Connected </a:t>
            </a:r>
            <a:r>
              <a:rPr lang="en-US" altLang="ko-KR" sz="2400" dirty="0" smtClean="0"/>
              <a:t>CRFs [</a:t>
            </a:r>
            <a:r>
              <a:rPr lang="en-US" altLang="ko-KR" sz="2400" dirty="0" err="1" smtClean="0"/>
              <a:t>Deeplab</a:t>
            </a:r>
            <a:r>
              <a:rPr lang="en-US" altLang="ko-KR" sz="2400" dirty="0" smtClean="0"/>
              <a:t>-CRF] [2]</a:t>
            </a:r>
          </a:p>
        </p:txBody>
      </p:sp>
      <p:sp>
        <p:nvSpPr>
          <p:cNvPr id="7" name="TextBox 6"/>
          <p:cNvSpPr txBox="1"/>
          <p:nvPr/>
        </p:nvSpPr>
        <p:spPr>
          <a:xfrm>
            <a:off x="258537" y="6095037"/>
            <a:ext cx="8428263" cy="646331"/>
          </a:xfrm>
          <a:prstGeom prst="rect">
            <a:avLst/>
          </a:prstGeom>
          <a:noFill/>
        </p:spPr>
        <p:txBody>
          <a:bodyPr wrap="square" rtlCol="0">
            <a:spAutoFit/>
          </a:bodyPr>
          <a:lstStyle/>
          <a:p>
            <a:pPr algn="just"/>
            <a:r>
              <a:rPr lang="en-US" altLang="ko-KR" sz="1200" dirty="0" smtClean="0"/>
              <a:t>[1] </a:t>
            </a:r>
            <a:r>
              <a:rPr lang="en-US" altLang="ko-KR" sz="1200" dirty="0"/>
              <a:t>J. Long, E. </a:t>
            </a:r>
            <a:r>
              <a:rPr lang="en-US" altLang="ko-KR" sz="1200" dirty="0" err="1"/>
              <a:t>Shelhamer</a:t>
            </a:r>
            <a:r>
              <a:rPr lang="en-US" altLang="ko-KR" sz="1200" dirty="0"/>
              <a:t>, and T. Darrell. Fully </a:t>
            </a:r>
            <a:r>
              <a:rPr lang="en-US" altLang="ko-KR" sz="1200" dirty="0" smtClean="0"/>
              <a:t>convolutional networks </a:t>
            </a:r>
            <a:r>
              <a:rPr lang="en-US" altLang="ko-KR" sz="1200" dirty="0"/>
              <a:t>for semantic </a:t>
            </a:r>
            <a:r>
              <a:rPr lang="en-US" altLang="ko-KR" sz="1200" dirty="0" smtClean="0"/>
              <a:t>segmentation</a:t>
            </a:r>
            <a:r>
              <a:rPr lang="en-US" altLang="ko-KR" sz="1200" dirty="0"/>
              <a:t>. In CVPR, 2015</a:t>
            </a:r>
            <a:r>
              <a:rPr lang="en-US" altLang="ko-KR" sz="1200" dirty="0" smtClean="0"/>
              <a:t> </a:t>
            </a:r>
          </a:p>
          <a:p>
            <a:pPr algn="just"/>
            <a:r>
              <a:rPr lang="en-US" altLang="ko-KR" sz="1200" dirty="0" smtClean="0"/>
              <a:t>[2] </a:t>
            </a:r>
            <a:r>
              <a:rPr lang="en-US" altLang="ko-KR" sz="1200" dirty="0"/>
              <a:t>L.-C. Chen, G. Papandreou, I. Kokkinos, K. Murphy, </a:t>
            </a:r>
            <a:r>
              <a:rPr lang="en-US" altLang="ko-KR" sz="1200" dirty="0" smtClean="0"/>
              <a:t>and A</a:t>
            </a:r>
            <a:r>
              <a:rPr lang="en-US" altLang="ko-KR" sz="1200" dirty="0"/>
              <a:t>. L. </a:t>
            </a:r>
            <a:r>
              <a:rPr lang="en-US" altLang="ko-KR" sz="1200" dirty="0" err="1"/>
              <a:t>Yuille</a:t>
            </a:r>
            <a:r>
              <a:rPr lang="en-US" altLang="ko-KR" sz="1200" dirty="0"/>
              <a:t>. Semantic image segmentation with deep </a:t>
            </a:r>
            <a:r>
              <a:rPr lang="en-US" altLang="ko-KR" sz="1200" dirty="0" smtClean="0"/>
              <a:t>convolutional nets </a:t>
            </a:r>
            <a:r>
              <a:rPr lang="en-US" altLang="ko-KR" sz="1200" dirty="0"/>
              <a:t>and fully connected CRFs. In </a:t>
            </a:r>
            <a:r>
              <a:rPr lang="en-US" altLang="ko-KR" sz="1200" dirty="0" smtClean="0"/>
              <a:t>ICLR, </a:t>
            </a:r>
            <a:r>
              <a:rPr lang="en-US" altLang="ko-KR" sz="1200" dirty="0"/>
              <a:t>2015</a:t>
            </a:r>
            <a:endParaRPr lang="ko-KR" altLang="en-US" sz="1200" dirty="0"/>
          </a:p>
        </p:txBody>
      </p:sp>
    </p:spTree>
    <p:extLst>
      <p:ext uri="{BB962C8B-B14F-4D97-AF65-F5344CB8AC3E}">
        <p14:creationId xmlns:p14="http://schemas.microsoft.com/office/powerpoint/2010/main" val="1351801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85800" y="2130431"/>
            <a:ext cx="7772400" cy="1470025"/>
          </a:xfrm>
          <a:prstGeom prst="rect">
            <a:avLst/>
          </a:prstGeom>
        </p:spPr>
        <p:txBody>
          <a:bodyPr vert="horz" lIns="91440" tIns="45720" rIns="91440" bIns="45720" rtlCol="0" anchor="ctr">
            <a:normAutofit fontScale="850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dirty="0" smtClean="0"/>
              <a:t>Fully Convolutional Networks for Semantic Segmentation [FCN] </a:t>
            </a:r>
            <a:endParaRPr lang="ko-KR" altLang="en-US" dirty="0"/>
          </a:p>
        </p:txBody>
      </p:sp>
      <p:sp>
        <p:nvSpPr>
          <p:cNvPr id="5" name="부제목 2"/>
          <p:cNvSpPr txBox="1">
            <a:spLocks/>
          </p:cNvSpPr>
          <p:nvPr/>
        </p:nvSpPr>
        <p:spPr>
          <a:xfrm>
            <a:off x="685800" y="3886200"/>
            <a:ext cx="7772400" cy="175260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dirty="0" smtClean="0">
                <a:solidFill>
                  <a:schemeClr val="tx1">
                    <a:lumMod val="65000"/>
                    <a:lumOff val="35000"/>
                  </a:schemeClr>
                </a:solidFill>
              </a:rPr>
              <a:t>J. Long, E. </a:t>
            </a:r>
            <a:r>
              <a:rPr lang="en-US" altLang="ko-KR" sz="2400" dirty="0" err="1" smtClean="0">
                <a:solidFill>
                  <a:schemeClr val="tx1">
                    <a:lumMod val="65000"/>
                    <a:lumOff val="35000"/>
                  </a:schemeClr>
                </a:solidFill>
              </a:rPr>
              <a:t>Shelhamer</a:t>
            </a:r>
            <a:r>
              <a:rPr lang="en-US" altLang="ko-KR" sz="2400" dirty="0" smtClean="0">
                <a:solidFill>
                  <a:schemeClr val="tx1">
                    <a:lumMod val="65000"/>
                    <a:lumOff val="35000"/>
                  </a:schemeClr>
                </a:solidFill>
              </a:rPr>
              <a:t>, and T. Darrell. Fully convolutional networks for semantic segmentation. In CVPR, 2015</a:t>
            </a:r>
            <a:endParaRPr lang="ko-KR" altLang="en-US" sz="2400" dirty="0">
              <a:solidFill>
                <a:schemeClr val="tx1">
                  <a:lumMod val="65000"/>
                  <a:lumOff val="35000"/>
                </a:schemeClr>
              </a:solidFill>
            </a:endParaRPr>
          </a:p>
        </p:txBody>
      </p:sp>
    </p:spTree>
    <p:extLst>
      <p:ext uri="{BB962C8B-B14F-4D97-AF65-F5344CB8AC3E}">
        <p14:creationId xmlns:p14="http://schemas.microsoft.com/office/powerpoint/2010/main" val="1504695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Approach</a:t>
            </a:r>
            <a:endParaRPr kumimoji="1" lang="ko-KR" altLang="en-US" dirty="0"/>
          </a:p>
        </p:txBody>
      </p:sp>
      <p:sp>
        <p:nvSpPr>
          <p:cNvPr id="5" name="내용 개체 틀 2"/>
          <p:cNvSpPr txBox="1">
            <a:spLocks/>
          </p:cNvSpPr>
          <p:nvPr/>
        </p:nvSpPr>
        <p:spPr>
          <a:xfrm>
            <a:off x="457200" y="1484784"/>
            <a:ext cx="8229600" cy="676666"/>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Apply classification CNN to </a:t>
            </a:r>
            <a:r>
              <a:rPr kumimoji="0" lang="en-US" altLang="ko-KR" sz="2400" b="1" i="0" u="none" strike="noStrike" kern="1200" cap="none" spc="0" normalizeH="0" baseline="0" noProof="0" smtClean="0">
                <a:ln>
                  <a:noFill/>
                </a:ln>
                <a:solidFill>
                  <a:srgbClr val="C0504D"/>
                </a:solidFill>
                <a:effectLst/>
                <a:uLnTx/>
                <a:uFillTx/>
                <a:latin typeface="Calibri"/>
                <a:ea typeface="맑은 고딕"/>
                <a:cs typeface="DejaVu Sans"/>
              </a:rPr>
              <a:t>large image</a:t>
            </a: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 with </a:t>
            </a:r>
            <a:r>
              <a:rPr kumimoji="0" lang="en-US" altLang="ko-KR" sz="2400" b="1" i="0" u="none" strike="noStrike" kern="1200" cap="none" spc="0" normalizeH="0" baseline="0" noProof="0" smtClean="0">
                <a:ln>
                  <a:noFill/>
                </a:ln>
                <a:solidFill>
                  <a:srgbClr val="C0504D"/>
                </a:solidFill>
                <a:effectLst/>
                <a:uLnTx/>
                <a:uFillTx/>
                <a:latin typeface="Calibri"/>
                <a:ea typeface="맑은 고딕"/>
                <a:cs typeface="DejaVu Sans"/>
              </a:rPr>
              <a:t>large padding</a:t>
            </a: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	</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6" name="그림 5"/>
          <p:cNvPicPr>
            <a:picLocks noChangeAspect="1"/>
          </p:cNvPicPr>
          <p:nvPr/>
        </p:nvPicPr>
        <p:blipFill>
          <a:blip r:embed="rId2"/>
          <a:stretch>
            <a:fillRect/>
          </a:stretch>
        </p:blipFill>
        <p:spPr>
          <a:xfrm>
            <a:off x="1010093" y="2325306"/>
            <a:ext cx="6769197" cy="1280049"/>
          </a:xfrm>
          <a:prstGeom prst="rect">
            <a:avLst/>
          </a:prstGeom>
        </p:spPr>
      </p:pic>
      <p:sp>
        <p:nvSpPr>
          <p:cNvPr id="7" name="TextBox 6"/>
          <p:cNvSpPr txBox="1"/>
          <p:nvPr/>
        </p:nvSpPr>
        <p:spPr>
          <a:xfrm>
            <a:off x="3501845" y="3400817"/>
            <a:ext cx="1879810" cy="369332"/>
          </a:xfrm>
          <a:prstGeom prst="rect">
            <a:avLst/>
          </a:prstGeom>
          <a:noFill/>
        </p:spPr>
        <p:txBody>
          <a:bodyPr wrap="none" rtlCol="0">
            <a:spAutoFit/>
          </a:bodyPr>
          <a:lstStyle/>
          <a:p>
            <a:r>
              <a:rPr lang="en-US" altLang="ko-KR" dirty="0" smtClean="0">
                <a:solidFill>
                  <a:schemeClr val="tx2"/>
                </a:solidFill>
              </a:rPr>
              <a:t>Classification CNN</a:t>
            </a:r>
            <a:endParaRPr lang="ko-KR" altLang="en-US" dirty="0">
              <a:solidFill>
                <a:schemeClr val="tx2"/>
              </a:solidFill>
            </a:endParaRPr>
          </a:p>
        </p:txBody>
      </p:sp>
      <p:pic>
        <p:nvPicPr>
          <p:cNvPr id="8" name="그림 7"/>
          <p:cNvPicPr>
            <a:picLocks noChangeAspect="1"/>
          </p:cNvPicPr>
          <p:nvPr/>
        </p:nvPicPr>
        <p:blipFill>
          <a:blip r:embed="rId3"/>
          <a:stretch>
            <a:fillRect/>
          </a:stretch>
        </p:blipFill>
        <p:spPr>
          <a:xfrm>
            <a:off x="1010093" y="3962683"/>
            <a:ext cx="6863316" cy="1921583"/>
          </a:xfrm>
          <a:prstGeom prst="rect">
            <a:avLst/>
          </a:prstGeom>
        </p:spPr>
      </p:pic>
      <p:sp>
        <p:nvSpPr>
          <p:cNvPr id="9" name="TextBox 8"/>
          <p:cNvSpPr txBox="1"/>
          <p:nvPr/>
        </p:nvSpPr>
        <p:spPr>
          <a:xfrm>
            <a:off x="4161289" y="5425157"/>
            <a:ext cx="560923" cy="369332"/>
          </a:xfrm>
          <a:prstGeom prst="rect">
            <a:avLst/>
          </a:prstGeom>
          <a:noFill/>
        </p:spPr>
        <p:txBody>
          <a:bodyPr wrap="none" rtlCol="0">
            <a:spAutoFit/>
          </a:bodyPr>
          <a:lstStyle/>
          <a:p>
            <a:r>
              <a:rPr lang="en-US" altLang="ko-KR" dirty="0" smtClean="0">
                <a:solidFill>
                  <a:schemeClr val="tx2"/>
                </a:solidFill>
              </a:rPr>
              <a:t>FCN</a:t>
            </a:r>
            <a:endParaRPr lang="ko-KR" altLang="en-US" dirty="0">
              <a:solidFill>
                <a:schemeClr val="tx2"/>
              </a:solidFill>
            </a:endParaRPr>
          </a:p>
        </p:txBody>
      </p:sp>
    </p:spTree>
    <p:extLst>
      <p:ext uri="{BB962C8B-B14F-4D97-AF65-F5344CB8AC3E}">
        <p14:creationId xmlns:p14="http://schemas.microsoft.com/office/powerpoint/2010/main" val="6506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Approach</a:t>
            </a:r>
            <a:endParaRPr lang="ko-KR"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40768"/>
            <a:ext cx="7355160" cy="241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53979"/>
            <a:ext cx="6408712" cy="25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48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Fully Convolution?</a:t>
            </a:r>
            <a:endParaRPr lang="ko-KR"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043" y="1338264"/>
            <a:ext cx="6171906" cy="5331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687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ea typeface="맑은 고딕"/>
                <a:cs typeface="DejaVu Sans"/>
              </a:rPr>
              <a:t>How to Obtain Higher Resolution </a:t>
            </a:r>
            <a:r>
              <a:rPr lang="en-US" altLang="ko-KR" sz="3300" dirty="0" smtClean="0">
                <a:solidFill>
                  <a:prstClr val="black"/>
                </a:solidFill>
                <a:latin typeface="Calibri"/>
                <a:ea typeface="맑은 고딕"/>
                <a:cs typeface="DejaVu Sans"/>
              </a:rPr>
              <a:t>Output</a:t>
            </a:r>
            <a:endParaRPr kumimoji="1" lang="ko-KR" altLang="en-US" dirty="0"/>
          </a:p>
        </p:txBody>
      </p:sp>
      <p:sp>
        <p:nvSpPr>
          <p:cNvPr id="22" name="직사각형 21"/>
          <p:cNvSpPr/>
          <p:nvPr/>
        </p:nvSpPr>
        <p:spPr>
          <a:xfrm>
            <a:off x="869249" y="2824564"/>
            <a:ext cx="1157469" cy="115746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23" name="내용 개체 틀 2"/>
          <p:cNvSpPr txBox="1">
            <a:spLocks/>
          </p:cNvSpPr>
          <p:nvPr/>
        </p:nvSpPr>
        <p:spPr>
          <a:xfrm>
            <a:off x="457200" y="1412776"/>
            <a:ext cx="8229600" cy="50202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Single Deconvolution Layer with Large Stride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p:txBody>
      </p:sp>
      <p:sp>
        <p:nvSpPr>
          <p:cNvPr id="24" name="직사각형 23"/>
          <p:cNvSpPr/>
          <p:nvPr/>
        </p:nvSpPr>
        <p:spPr>
          <a:xfrm>
            <a:off x="1113028" y="3126393"/>
            <a:ext cx="185195" cy="185195"/>
          </a:xfrm>
          <a:prstGeom prst="rect">
            <a:avLst/>
          </a:prstGeom>
          <a:noFill/>
          <a:ln w="571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5" name="직사각형 24"/>
          <p:cNvSpPr/>
          <p:nvPr/>
        </p:nvSpPr>
        <p:spPr>
          <a:xfrm>
            <a:off x="1339290" y="3125762"/>
            <a:ext cx="185195" cy="185195"/>
          </a:xfrm>
          <a:prstGeom prst="rect">
            <a:avLst/>
          </a:prstGeom>
          <a:noFill/>
          <a:ln w="5715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6" name="직사각형 25"/>
          <p:cNvSpPr/>
          <p:nvPr/>
        </p:nvSpPr>
        <p:spPr>
          <a:xfrm>
            <a:off x="1111230" y="3360328"/>
            <a:ext cx="185195" cy="185195"/>
          </a:xfrm>
          <a:prstGeom prst="rect">
            <a:avLst/>
          </a:prstGeom>
          <a:noFill/>
          <a:ln w="5715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7" name="직사각형 26"/>
          <p:cNvSpPr/>
          <p:nvPr/>
        </p:nvSpPr>
        <p:spPr>
          <a:xfrm>
            <a:off x="1339113" y="3362180"/>
            <a:ext cx="185195" cy="185195"/>
          </a:xfrm>
          <a:prstGeom prst="rect">
            <a:avLst/>
          </a:prstGeom>
          <a:noFill/>
          <a:ln w="5715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8" name="직사각형 27"/>
          <p:cNvSpPr/>
          <p:nvPr/>
        </p:nvSpPr>
        <p:spPr>
          <a:xfrm>
            <a:off x="3177005" y="2312033"/>
            <a:ext cx="2585720" cy="258572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29" name="직사각형 28"/>
          <p:cNvSpPr/>
          <p:nvPr/>
        </p:nvSpPr>
        <p:spPr>
          <a:xfrm>
            <a:off x="3581035" y="2742696"/>
            <a:ext cx="922355" cy="922356"/>
          </a:xfrm>
          <a:prstGeom prst="rect">
            <a:avLst/>
          </a:prstGeom>
          <a:noFill/>
          <a:ln w="762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0" name="직사각형 29"/>
          <p:cNvSpPr/>
          <p:nvPr/>
        </p:nvSpPr>
        <p:spPr>
          <a:xfrm>
            <a:off x="4045496" y="2742696"/>
            <a:ext cx="922355" cy="922356"/>
          </a:xfrm>
          <a:prstGeom prst="rect">
            <a:avLst/>
          </a:prstGeom>
          <a:noFill/>
          <a:ln w="762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1" name="직사각형 30"/>
          <p:cNvSpPr/>
          <p:nvPr/>
        </p:nvSpPr>
        <p:spPr>
          <a:xfrm>
            <a:off x="3578641" y="3211335"/>
            <a:ext cx="922355" cy="922356"/>
          </a:xfrm>
          <a:prstGeom prst="rect">
            <a:avLst/>
          </a:prstGeom>
          <a:noFill/>
          <a:ln w="762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2" name="직사각형 31"/>
          <p:cNvSpPr/>
          <p:nvPr/>
        </p:nvSpPr>
        <p:spPr>
          <a:xfrm>
            <a:off x="4046886" y="3212029"/>
            <a:ext cx="922355" cy="922356"/>
          </a:xfrm>
          <a:prstGeom prst="rect">
            <a:avLst/>
          </a:prstGeom>
          <a:noFill/>
          <a:ln w="762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cxnSp>
        <p:nvCxnSpPr>
          <p:cNvPr id="33" name="직선 연결선 7"/>
          <p:cNvCxnSpPr/>
          <p:nvPr/>
        </p:nvCxnSpPr>
        <p:spPr>
          <a:xfrm flipV="1">
            <a:off x="1447984" y="2312033"/>
            <a:ext cx="3021881" cy="512531"/>
          </a:xfrm>
          <a:prstGeom prst="line">
            <a:avLst/>
          </a:prstGeom>
          <a:noFill/>
          <a:ln w="9525" cap="flat" cmpd="sng" algn="ctr">
            <a:solidFill>
              <a:srgbClr val="4F81BD">
                <a:shade val="95000"/>
                <a:satMod val="105000"/>
              </a:srgbClr>
            </a:solidFill>
            <a:prstDash val="solid"/>
          </a:ln>
          <a:effectLst/>
        </p:spPr>
      </p:cxnSp>
      <p:cxnSp>
        <p:nvCxnSpPr>
          <p:cNvPr id="34" name="직선 연결선 24"/>
          <p:cNvCxnSpPr/>
          <p:nvPr/>
        </p:nvCxnSpPr>
        <p:spPr>
          <a:xfrm>
            <a:off x="1381375" y="3982034"/>
            <a:ext cx="3088490" cy="915719"/>
          </a:xfrm>
          <a:prstGeom prst="line">
            <a:avLst/>
          </a:prstGeom>
          <a:noFill/>
          <a:ln w="9525" cap="flat" cmpd="sng" algn="ctr">
            <a:solidFill>
              <a:srgbClr val="4F81BD">
                <a:shade val="95000"/>
                <a:satMod val="105000"/>
              </a:srgbClr>
            </a:solidFill>
            <a:prstDash val="solid"/>
          </a:ln>
          <a:effectLst/>
        </p:spPr>
      </p:cxnSp>
      <p:sp>
        <p:nvSpPr>
          <p:cNvPr id="35" name="TextBox 34"/>
          <p:cNvSpPr txBox="1"/>
          <p:nvPr/>
        </p:nvSpPr>
        <p:spPr>
          <a:xfrm>
            <a:off x="1232763" y="2481656"/>
            <a:ext cx="418704" cy="369332"/>
          </a:xfrm>
          <a:prstGeom prst="rect">
            <a:avLst/>
          </a:prstGeom>
          <a:noFill/>
        </p:spPr>
        <p:txBody>
          <a:bodyPr wrap="none" rtlCol="0">
            <a:spAutoFit/>
          </a:bodyPr>
          <a:lstStyle/>
          <a:p>
            <a:r>
              <a:rPr lang="en-US" altLang="ko-KR" dirty="0" smtClean="0">
                <a:solidFill>
                  <a:prstClr val="black"/>
                </a:solidFill>
                <a:latin typeface="Calibri"/>
                <a:cs typeface="DejaVu Sans"/>
              </a:rPr>
              <a:t>16</a:t>
            </a:r>
            <a:endParaRPr lang="ko-KR" altLang="en-US" dirty="0">
              <a:solidFill>
                <a:prstClr val="black"/>
              </a:solidFill>
              <a:latin typeface="Calibri"/>
              <a:cs typeface="DejaVu Sans"/>
            </a:endParaRPr>
          </a:p>
        </p:txBody>
      </p:sp>
      <p:sp>
        <p:nvSpPr>
          <p:cNvPr id="36" name="TextBox 35"/>
          <p:cNvSpPr txBox="1"/>
          <p:nvPr/>
        </p:nvSpPr>
        <p:spPr>
          <a:xfrm>
            <a:off x="488126" y="3189641"/>
            <a:ext cx="418704" cy="369332"/>
          </a:xfrm>
          <a:prstGeom prst="rect">
            <a:avLst/>
          </a:prstGeom>
          <a:noFill/>
        </p:spPr>
        <p:txBody>
          <a:bodyPr wrap="none" rtlCol="0">
            <a:spAutoFit/>
          </a:bodyPr>
          <a:lstStyle/>
          <a:p>
            <a:r>
              <a:rPr lang="en-US" altLang="ko-KR" dirty="0" smtClean="0">
                <a:solidFill>
                  <a:prstClr val="black"/>
                </a:solidFill>
                <a:latin typeface="Calibri"/>
                <a:cs typeface="DejaVu Sans"/>
              </a:rPr>
              <a:t>16</a:t>
            </a:r>
            <a:endParaRPr lang="ko-KR" altLang="en-US" dirty="0">
              <a:solidFill>
                <a:prstClr val="black"/>
              </a:solidFill>
              <a:latin typeface="Calibri"/>
              <a:cs typeface="DejaVu Sans"/>
            </a:endParaRPr>
          </a:p>
        </p:txBody>
      </p:sp>
      <p:sp>
        <p:nvSpPr>
          <p:cNvPr id="37" name="TextBox 36"/>
          <p:cNvSpPr txBox="1"/>
          <p:nvPr/>
        </p:nvSpPr>
        <p:spPr>
          <a:xfrm>
            <a:off x="4149362" y="1991914"/>
            <a:ext cx="535724" cy="369332"/>
          </a:xfrm>
          <a:prstGeom prst="rect">
            <a:avLst/>
          </a:prstGeom>
          <a:noFill/>
        </p:spPr>
        <p:txBody>
          <a:bodyPr wrap="none" rtlCol="0">
            <a:spAutoFit/>
          </a:bodyPr>
          <a:lstStyle/>
          <a:p>
            <a:r>
              <a:rPr lang="en-US" altLang="ko-KR" dirty="0" smtClean="0">
                <a:solidFill>
                  <a:prstClr val="black"/>
                </a:solidFill>
                <a:latin typeface="Calibri"/>
                <a:cs typeface="DejaVu Sans"/>
              </a:rPr>
              <a:t>544</a:t>
            </a:r>
            <a:endParaRPr lang="ko-KR" altLang="en-US" dirty="0">
              <a:solidFill>
                <a:prstClr val="black"/>
              </a:solidFill>
              <a:latin typeface="Calibri"/>
              <a:cs typeface="DejaVu Sans"/>
            </a:endParaRPr>
          </a:p>
        </p:txBody>
      </p:sp>
      <p:sp>
        <p:nvSpPr>
          <p:cNvPr id="38" name="TextBox 37"/>
          <p:cNvSpPr txBox="1"/>
          <p:nvPr/>
        </p:nvSpPr>
        <p:spPr>
          <a:xfrm>
            <a:off x="2640084" y="3382548"/>
            <a:ext cx="535724" cy="369332"/>
          </a:xfrm>
          <a:prstGeom prst="rect">
            <a:avLst/>
          </a:prstGeom>
          <a:noFill/>
        </p:spPr>
        <p:txBody>
          <a:bodyPr wrap="none" rtlCol="0">
            <a:spAutoFit/>
          </a:bodyPr>
          <a:lstStyle/>
          <a:p>
            <a:r>
              <a:rPr lang="en-US" altLang="ko-KR" dirty="0" smtClean="0">
                <a:solidFill>
                  <a:prstClr val="black"/>
                </a:solidFill>
                <a:latin typeface="Calibri"/>
                <a:cs typeface="DejaVu Sans"/>
              </a:rPr>
              <a:t>544</a:t>
            </a:r>
            <a:endParaRPr lang="ko-KR" altLang="en-US" dirty="0">
              <a:solidFill>
                <a:prstClr val="black"/>
              </a:solidFill>
              <a:latin typeface="Calibri"/>
              <a:cs typeface="DejaVu Sans"/>
            </a:endParaRPr>
          </a:p>
        </p:txBody>
      </p:sp>
      <p:pic>
        <p:nvPicPr>
          <p:cNvPr id="39" name="Picture 2" descr="deconv_FCN32_plot.png"/>
          <p:cNvPicPr>
            <a:picLocks noChangeAspect="1" noChangeArrowheads="1"/>
          </p:cNvPicPr>
          <p:nvPr/>
        </p:nvPicPr>
        <p:blipFill rotWithShape="1">
          <a:blip r:embed="rId2">
            <a:extLst>
              <a:ext uri="{28A0092B-C50C-407E-A947-70E740481C1C}">
                <a14:useLocalDpi xmlns:a14="http://schemas.microsoft.com/office/drawing/2010/main" val="0"/>
              </a:ext>
            </a:extLst>
          </a:blip>
          <a:srcRect l="13305" t="7485" r="84138" b="89937"/>
          <a:stretch/>
        </p:blipFill>
        <p:spPr bwMode="auto">
          <a:xfrm>
            <a:off x="6555629" y="2666322"/>
            <a:ext cx="1794077" cy="1753564"/>
          </a:xfrm>
          <a:prstGeom prst="rect">
            <a:avLst/>
          </a:prstGeom>
          <a:noFill/>
          <a:extLst>
            <a:ext uri="{909E8E84-426E-40DD-AFC4-6F175D3DCCD1}">
              <a14:hiddenFill xmlns:a14="http://schemas.microsoft.com/office/drawing/2010/main">
                <a:solidFill>
                  <a:srgbClr val="FFFFFF"/>
                </a:solidFill>
              </a14:hiddenFill>
            </a:ext>
          </a:extLst>
        </p:spPr>
      </p:pic>
      <p:sp>
        <p:nvSpPr>
          <p:cNvPr id="41" name="직사각형 40"/>
          <p:cNvSpPr/>
          <p:nvPr/>
        </p:nvSpPr>
        <p:spPr>
          <a:xfrm>
            <a:off x="472663" y="5207196"/>
            <a:ext cx="8198674" cy="904863"/>
          </a:xfrm>
          <a:prstGeom prst="rect">
            <a:avLst/>
          </a:prstGeom>
        </p:spPr>
        <p:txBody>
          <a:bodyPr wrap="square">
            <a:spAutoFit/>
          </a:bodyPr>
          <a:lstStyle/>
          <a:p>
            <a:pPr marL="257168" lvl="0" indent="-257168" defTabSz="685783">
              <a:spcBef>
                <a:spcPct val="20000"/>
              </a:spcBef>
              <a:buFont typeface="Arial" panose="020B0604020202020204" pitchFamily="34" charset="0"/>
              <a:buChar char="•"/>
              <a:defRPr/>
            </a:pPr>
            <a:r>
              <a:rPr lang="en-US" altLang="ko-KR" sz="2400" dirty="0">
                <a:solidFill>
                  <a:sysClr val="windowText" lastClr="000000"/>
                </a:solidFill>
                <a:latin typeface="Calibri"/>
                <a:ea typeface="맑은 고딕"/>
                <a:cs typeface="DejaVu Sans"/>
              </a:rPr>
              <a:t>This deconvolution filter is initialized with bilinear weight</a:t>
            </a:r>
          </a:p>
          <a:p>
            <a:pPr marL="257168" lvl="0" indent="-257168" defTabSz="685783">
              <a:spcBef>
                <a:spcPct val="20000"/>
              </a:spcBef>
              <a:buFont typeface="Arial" panose="020B0604020202020204" pitchFamily="34" charset="0"/>
              <a:buChar char="•"/>
              <a:defRPr/>
            </a:pPr>
            <a:r>
              <a:rPr lang="en-US" altLang="ko-KR" sz="2400" dirty="0">
                <a:solidFill>
                  <a:sysClr val="windowText" lastClr="000000"/>
                </a:solidFill>
                <a:latin typeface="Calibri"/>
                <a:ea typeface="맑은 고딕"/>
                <a:cs typeface="DejaVu Sans"/>
              </a:rPr>
              <a:t>Equivalent to Bilinear Interpolation</a:t>
            </a:r>
          </a:p>
        </p:txBody>
      </p:sp>
    </p:spTree>
    <p:extLst>
      <p:ext uri="{BB962C8B-B14F-4D97-AF65-F5344CB8AC3E}">
        <p14:creationId xmlns:p14="http://schemas.microsoft.com/office/powerpoint/2010/main" val="29243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par>
                                <p:cTn id="36" presetID="9"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dissolve">
                                      <p:cBhvr>
                                        <p:cTn id="58" dur="500"/>
                                        <p:tgtEl>
                                          <p:spTgt spid="37"/>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dissolv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dissolv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dissolve">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5" grpId="0"/>
      <p:bldP spid="36" grpId="0"/>
      <p:bldP spid="37" grpId="0"/>
      <p:bldP spid="38"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ea typeface="맑은 고딕"/>
                <a:cs typeface="DejaVu Sans"/>
              </a:rPr>
              <a:t>How to Obtain Higher Resolution </a:t>
            </a:r>
            <a:r>
              <a:rPr lang="en-US" altLang="ko-KR" sz="3300" dirty="0" smtClean="0">
                <a:solidFill>
                  <a:prstClr val="black"/>
                </a:solidFill>
                <a:latin typeface="Calibri"/>
                <a:ea typeface="맑은 고딕"/>
                <a:cs typeface="DejaVu Sans"/>
              </a:rPr>
              <a:t>Output</a:t>
            </a:r>
            <a:endParaRPr kumimoji="1" lang="ko-KR" altLang="en-US" dirty="0"/>
          </a:p>
        </p:txBody>
      </p:sp>
      <p:sp>
        <p:nvSpPr>
          <p:cNvPr id="3" name="내용 개체 틀 2"/>
          <p:cNvSpPr>
            <a:spLocks noGrp="1"/>
          </p:cNvSpPr>
          <p:nvPr>
            <p:ph idx="1"/>
          </p:nvPr>
        </p:nvSpPr>
        <p:spPr>
          <a:xfrm>
            <a:off x="454343" y="1340768"/>
            <a:ext cx="8229600" cy="1270888"/>
          </a:xfrm>
        </p:spPr>
        <p:txBody>
          <a:bodyPr>
            <a:normAutofit fontScale="92500"/>
          </a:bodyPr>
          <a:lstStyle/>
          <a:p>
            <a:r>
              <a:rPr lang="en-US" altLang="ko-KR" dirty="0" smtClean="0"/>
              <a:t>Skip Architecture</a:t>
            </a:r>
          </a:p>
          <a:p>
            <a:pPr lvl="1"/>
            <a:r>
              <a:rPr lang="en-US" altLang="ko-KR" dirty="0" smtClean="0"/>
              <a:t>Pros: Low level feature are larger than high level feature spatially.</a:t>
            </a:r>
          </a:p>
          <a:p>
            <a:pPr lvl="1"/>
            <a:r>
              <a:rPr lang="en-US" altLang="ko-KR" dirty="0" smtClean="0"/>
              <a:t>Cons: Low level feature are less discriminative</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442" y="2767946"/>
            <a:ext cx="6548926" cy="339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587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dirty="0"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32892</TotalTime>
  <Words>757</Words>
  <Application>Microsoft Macintosh PowerPoint</Application>
  <PresentationFormat>화면 슬라이드 쇼(4:3)</PresentationFormat>
  <Paragraphs>184</Paragraphs>
  <Slides>29</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29</vt:i4>
      </vt:variant>
    </vt:vector>
  </HeadingPairs>
  <TitlesOfParts>
    <vt:vector size="37" baseType="lpstr">
      <vt:lpstr>맑은 고딕</vt:lpstr>
      <vt:lpstr>휴먼둥근헤드라인</vt:lpstr>
      <vt:lpstr>Calibri</vt:lpstr>
      <vt:lpstr>DejaVu Sans</vt:lpstr>
      <vt:lpstr>Garamond</vt:lpstr>
      <vt:lpstr>Meiryo UI</vt:lpstr>
      <vt:lpstr>Arial</vt:lpstr>
      <vt:lpstr>Office 테마</vt:lpstr>
      <vt:lpstr>PowerPoint 프레젠테이션</vt:lpstr>
      <vt:lpstr>Semantic Segmentation?</vt:lpstr>
      <vt:lpstr>Previous CNN based Works</vt:lpstr>
      <vt:lpstr>PowerPoint 프레젠테이션</vt:lpstr>
      <vt:lpstr>Approach</vt:lpstr>
      <vt:lpstr>Approach</vt:lpstr>
      <vt:lpstr>Fully Convolution?</vt:lpstr>
      <vt:lpstr>How to Obtain Higher Resolution Output</vt:lpstr>
      <vt:lpstr>How to Obtain Higher Resolution Output</vt:lpstr>
      <vt:lpstr>How to Obtain Higher Resolution Output</vt:lpstr>
      <vt:lpstr>How to Obtain Higher Resolution Output</vt:lpstr>
      <vt:lpstr>PowerPoint 프레젠테이션</vt:lpstr>
      <vt:lpstr>PowerPoint 프레젠테이션</vt:lpstr>
      <vt:lpstr>PowerPoint 프레젠테이션</vt:lpstr>
      <vt:lpstr>Conditional Random Field</vt:lpstr>
      <vt:lpstr>Conditional Random Field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neohanju</dc:creator>
  <cp:lastModifiedBy>최성준</cp:lastModifiedBy>
  <cp:revision>1111</cp:revision>
  <dcterms:created xsi:type="dcterms:W3CDTF">2010-03-17T18:05:41Z</dcterms:created>
  <dcterms:modified xsi:type="dcterms:W3CDTF">2016-06-22T17:44:27Z</dcterms:modified>
</cp:coreProperties>
</file>